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4.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5.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notesSlides/notesSlide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4" r:id="rId5"/>
    <p:sldMasterId id="2147485163" r:id="rId6"/>
    <p:sldMasterId id="2147485192" r:id="rId7"/>
    <p:sldMasterId id="2147485478" r:id="rId8"/>
    <p:sldMasterId id="2147485525" r:id="rId9"/>
  </p:sldMasterIdLst>
  <p:notesMasterIdLst>
    <p:notesMasterId r:id="rId57"/>
  </p:notesMasterIdLst>
  <p:handoutMasterIdLst>
    <p:handoutMasterId r:id="rId58"/>
  </p:handoutMasterIdLst>
  <p:sldIdLst>
    <p:sldId id="2147470579" r:id="rId10"/>
    <p:sldId id="2147483622" r:id="rId11"/>
    <p:sldId id="2033" r:id="rId12"/>
    <p:sldId id="2145709477" r:id="rId13"/>
    <p:sldId id="2145709478" r:id="rId14"/>
    <p:sldId id="359" r:id="rId15"/>
    <p:sldId id="300" r:id="rId16"/>
    <p:sldId id="301" r:id="rId17"/>
    <p:sldId id="302" r:id="rId18"/>
    <p:sldId id="303" r:id="rId19"/>
    <p:sldId id="2147483635" r:id="rId20"/>
    <p:sldId id="304" r:id="rId21"/>
    <p:sldId id="2147483636" r:id="rId22"/>
    <p:sldId id="2147483637" r:id="rId23"/>
    <p:sldId id="2147483638" r:id="rId24"/>
    <p:sldId id="2145709689" r:id="rId25"/>
    <p:sldId id="2145709695" r:id="rId26"/>
    <p:sldId id="2147483641" r:id="rId27"/>
    <p:sldId id="2145709694" r:id="rId28"/>
    <p:sldId id="2056" r:id="rId29"/>
    <p:sldId id="2145709511" r:id="rId30"/>
    <p:sldId id="1824" r:id="rId31"/>
    <p:sldId id="1822" r:id="rId32"/>
    <p:sldId id="299" r:id="rId33"/>
    <p:sldId id="2145709668" r:id="rId34"/>
    <p:sldId id="2145709667" r:id="rId35"/>
    <p:sldId id="2147483639" r:id="rId36"/>
    <p:sldId id="2145709692" r:id="rId37"/>
    <p:sldId id="2121" r:id="rId38"/>
    <p:sldId id="2147483634" r:id="rId39"/>
    <p:sldId id="261" r:id="rId40"/>
    <p:sldId id="270" r:id="rId41"/>
    <p:sldId id="271" r:id="rId42"/>
    <p:sldId id="268" r:id="rId43"/>
    <p:sldId id="273" r:id="rId44"/>
    <p:sldId id="275" r:id="rId45"/>
    <p:sldId id="276" r:id="rId46"/>
    <p:sldId id="2145709775" r:id="rId47"/>
    <p:sldId id="2147483640" r:id="rId48"/>
    <p:sldId id="2145709776" r:id="rId49"/>
    <p:sldId id="2145709777" r:id="rId50"/>
    <p:sldId id="2147483642" r:id="rId51"/>
    <p:sldId id="2147483643" r:id="rId52"/>
    <p:sldId id="2145709778" r:id="rId53"/>
    <p:sldId id="2145709496" r:id="rId54"/>
    <p:sldId id="2145709608" r:id="rId55"/>
    <p:sldId id="2147477139" r:id="rId56"/>
  </p:sldIdLst>
  <p:sldSz cx="12192000" cy="6858000"/>
  <p:notesSz cx="6858000" cy="9144000"/>
  <p:custDataLst>
    <p:tags r:id="rId5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2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CD891B-B9FA-4C00-10F8-91EDE5FFC209}" name="Dipela, Kgabo" initials="KD" userId="S::kdipela@deloitte.co.za::4eaef48f-fb00-4acc-bd3c-ca68584e4e38" providerId="AD"/>
  <p188:author id="{22B9FB2F-F19E-4FC0-FC5F-240F76F847D5}" name="Mthokozisi Nkosi" initials="MN" userId="S::Mthokozisi.Nkosi@transnet.net::fc90896d-bb57-485b-9759-d4641f0d6ee5" providerId="AD"/>
  <p188:author id="{B9FD7065-F60C-3CFE-910A-600B1E37390B}" name="Rishana Sunderlall  Transnet Corporate Centre  JHB" initials="RS" userId="S::Rishana.Sunderlall@transnet.net::269e0a90-d087-4be6-a973-8c4153be5b82" providerId="AD"/>
  <p188:author id="{F85951DA-3E6F-C494-3697-EA677D451C55}" name="Moalosi Borotho   Transnet Corporate Centre   Johannesburg" initials="MB" userId="S::Moalosi.Borotho@transnet.net::ad5a5102-96f2-4620-abc2-1c6b33f71d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omly Ngubeni   Transnet Corporate   Johannesburg" initials="NNTCJ" lastIdx="2" clrIdx="0">
    <p:extLst>
      <p:ext uri="{19B8F6BF-5375-455C-9EA6-DF929625EA0E}">
        <p15:presenceInfo xmlns:p15="http://schemas.microsoft.com/office/powerpoint/2012/main" userId="S::Nomly.Ngubeni@transnet.net::ac44bc06-2735-40f2-b221-6545289bf25b" providerId="AD"/>
      </p:ext>
    </p:extLst>
  </p:cmAuthor>
  <p:cmAuthor id="2" name="Nontokozo Hadebe   Transnet Corporate   Johannesburg" initials="NHTCJ" lastIdx="1" clrIdx="1">
    <p:extLst>
      <p:ext uri="{19B8F6BF-5375-455C-9EA6-DF929625EA0E}">
        <p15:presenceInfo xmlns:p15="http://schemas.microsoft.com/office/powerpoint/2012/main" userId="S::Nontokozo.Hadebe@transnet.net::f687db69-a411-440d-9d97-d0a8dbe05c1b" providerId="AD"/>
      </p:ext>
    </p:extLst>
  </p:cmAuthor>
  <p:cmAuthor id="3" name="Nchubi Maseloane          Transnet Corporate   JHB" initials="NMTCJ" lastIdx="1" clrIdx="2">
    <p:extLst>
      <p:ext uri="{19B8F6BF-5375-455C-9EA6-DF929625EA0E}">
        <p15:presenceInfo xmlns:p15="http://schemas.microsoft.com/office/powerpoint/2012/main" userId="S::Nchubi.Maseloane@transnet.net::32a0b757-5bd7-488e-8fd3-b348cecf13d3" providerId="AD"/>
      </p:ext>
    </p:extLst>
  </p:cmAuthor>
  <p:cmAuthor id="4" name="Medupe Segwe   Transnet Corporate   JHB" initials="MSTCJ" lastIdx="6" clrIdx="3">
    <p:extLst>
      <p:ext uri="{19B8F6BF-5375-455C-9EA6-DF929625EA0E}">
        <p15:presenceInfo xmlns:p15="http://schemas.microsoft.com/office/powerpoint/2012/main" userId="S::Medupe.Segwe@transnet.net::33867f18-1316-4d1e-b9ac-f31b931972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F8DB9"/>
    <a:srgbClr val="DDD9C3"/>
    <a:srgbClr val="4C6C9C"/>
    <a:srgbClr val="D1E8B2"/>
    <a:srgbClr val="E42313"/>
    <a:srgbClr val="A1A250"/>
    <a:srgbClr val="A5A5A5"/>
    <a:srgbClr val="669900"/>
    <a:srgbClr val="4C9E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93" autoAdjust="0"/>
    <p:restoredTop sz="91768" autoAdjust="0"/>
  </p:normalViewPr>
  <p:slideViewPr>
    <p:cSldViewPr snapToGrid="0" showGuides="1">
      <p:cViewPr varScale="1">
        <p:scale>
          <a:sx n="55" d="100"/>
          <a:sy n="55" d="100"/>
        </p:scale>
        <p:origin x="1208" y="28"/>
      </p:cViewPr>
      <p:guideLst>
        <p:guide orient="horz" pos="2523"/>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5" d="100"/>
          <a:sy n="85" d="100"/>
        </p:scale>
        <p:origin x="2904"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handoutMaster" Target="handoutMasters/handoutMaster1.xml"/><Relationship Id="rId5" Type="http://schemas.openxmlformats.org/officeDocument/2006/relationships/slideMaster" Target="slideMasters/slideMaster1.xml"/><Relationship Id="rId61" Type="http://schemas.openxmlformats.org/officeDocument/2006/relationships/presProps" Target="presProp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ableStyles" Target="tableStyles.xml"/><Relationship Id="rId8" Type="http://schemas.openxmlformats.org/officeDocument/2006/relationships/slideMaster" Target="slideMasters/slideMaster4.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ags" Target="tags/tag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notesMaster" Target="notesMasters/notesMaster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commentAuthors" Target="commentAuthors.xml"/><Relationship Id="rId65"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9DAE5C-550B-4D6E-B0B5-89FCE740CA0C}" type="doc">
      <dgm:prSet loTypeId="urn:microsoft.com/office/officeart/2005/8/layout/hList6" loCatId="list" qsTypeId="urn:microsoft.com/office/officeart/2005/8/quickstyle/3d1" qsCatId="3D" csTypeId="urn:microsoft.com/office/officeart/2005/8/colors/accent3_1" csCatId="accent3" phldr="1"/>
      <dgm:spPr/>
      <dgm:t>
        <a:bodyPr/>
        <a:lstStyle/>
        <a:p>
          <a:endParaRPr lang="en-US"/>
        </a:p>
      </dgm:t>
    </dgm:pt>
    <dgm:pt modelId="{6E1F9D72-C3AF-4A73-B6D7-07181812F8E6}">
      <dgm:prSet phldrT="[Text]" custT="1"/>
      <dgm:spPr/>
      <dgm:t>
        <a:bodyPr/>
        <a:lstStyle/>
        <a:p>
          <a:r>
            <a:rPr lang="en-ZA" sz="2000" b="1" dirty="0">
              <a:latin typeface="+mj-lt"/>
            </a:rPr>
            <a:t>Prequalifying Criteria</a:t>
          </a:r>
        </a:p>
        <a:p>
          <a:endParaRPr lang="en-US" sz="2000" b="1" dirty="0">
            <a:latin typeface="+mj-lt"/>
          </a:endParaRPr>
        </a:p>
      </dgm:t>
    </dgm:pt>
    <dgm:pt modelId="{EAFE0E71-9AFA-47BF-A7A9-A0EAD2413C52}" type="parTrans" cxnId="{CBADD318-6759-4EC1-8332-6D5E4B982DD3}">
      <dgm:prSet/>
      <dgm:spPr/>
      <dgm:t>
        <a:bodyPr/>
        <a:lstStyle/>
        <a:p>
          <a:endParaRPr lang="en-US"/>
        </a:p>
      </dgm:t>
    </dgm:pt>
    <dgm:pt modelId="{AE0CEC4E-667A-4A5E-B5CF-769E45BC0B73}" type="sibTrans" cxnId="{CBADD318-6759-4EC1-8332-6D5E4B982DD3}">
      <dgm:prSet/>
      <dgm:spPr/>
      <dgm:t>
        <a:bodyPr/>
        <a:lstStyle/>
        <a:p>
          <a:endParaRPr lang="en-US"/>
        </a:p>
      </dgm:t>
    </dgm:pt>
    <dgm:pt modelId="{D373BBCD-F8CC-4AFB-874A-D3D9F2B74B66}">
      <dgm:prSet phldrT="[Text]" custT="1"/>
      <dgm:spPr/>
      <dgm:t>
        <a:bodyPr/>
        <a:lstStyle/>
        <a:p>
          <a:r>
            <a:rPr lang="en-ZA" sz="1600" dirty="0"/>
            <a:t>Failure to meet mandatory requirements.</a:t>
          </a:r>
          <a:endParaRPr lang="en-US" sz="1600" dirty="0"/>
        </a:p>
      </dgm:t>
    </dgm:pt>
    <dgm:pt modelId="{1BDBBE4E-C128-4150-968F-D360B633FBC3}" type="parTrans" cxnId="{7B49E017-0D3A-40D9-83DE-33BBE8ED0049}">
      <dgm:prSet/>
      <dgm:spPr/>
      <dgm:t>
        <a:bodyPr/>
        <a:lstStyle/>
        <a:p>
          <a:endParaRPr lang="en-US"/>
        </a:p>
      </dgm:t>
    </dgm:pt>
    <dgm:pt modelId="{59384D6B-0DDB-42A0-A2A7-08A505DF0235}" type="sibTrans" cxnId="{7B49E017-0D3A-40D9-83DE-33BBE8ED0049}">
      <dgm:prSet/>
      <dgm:spPr/>
      <dgm:t>
        <a:bodyPr/>
        <a:lstStyle/>
        <a:p>
          <a:endParaRPr lang="en-US"/>
        </a:p>
      </dgm:t>
    </dgm:pt>
    <dgm:pt modelId="{6BC8F451-E08D-4F77-8AA6-BC9B83EE215F}">
      <dgm:prSet phldrT="[Text]" custT="1"/>
      <dgm:spPr/>
      <dgm:t>
        <a:bodyPr/>
        <a:lstStyle/>
        <a:p>
          <a:r>
            <a:rPr lang="en-ZA" sz="1600" dirty="0"/>
            <a:t>Non-submission of mandatory requirements/supporting as per RFP requirements.</a:t>
          </a:r>
          <a:endParaRPr lang="en-US" sz="1600" dirty="0"/>
        </a:p>
      </dgm:t>
    </dgm:pt>
    <dgm:pt modelId="{4707C0EB-6CD5-4772-88C6-92506E3B154D}" type="parTrans" cxnId="{B7A9DDB3-3A7E-442F-A890-9E1FEC22771F}">
      <dgm:prSet/>
      <dgm:spPr/>
      <dgm:t>
        <a:bodyPr/>
        <a:lstStyle/>
        <a:p>
          <a:endParaRPr lang="en-US"/>
        </a:p>
      </dgm:t>
    </dgm:pt>
    <dgm:pt modelId="{26FA2B6B-8E53-4E54-AFE3-466C2328407F}" type="sibTrans" cxnId="{B7A9DDB3-3A7E-442F-A890-9E1FEC22771F}">
      <dgm:prSet/>
      <dgm:spPr/>
      <dgm:t>
        <a:bodyPr/>
        <a:lstStyle/>
        <a:p>
          <a:endParaRPr lang="en-US"/>
        </a:p>
      </dgm:t>
    </dgm:pt>
    <dgm:pt modelId="{26509882-D097-4F90-8D30-320C974D97F9}">
      <dgm:prSet phldrT="[Text]" custT="1"/>
      <dgm:spPr/>
      <dgm:t>
        <a:bodyPr/>
        <a:lstStyle/>
        <a:p>
          <a:pPr marL="171450" lvl="1" indent="0" algn="l" defTabSz="711200">
            <a:lnSpc>
              <a:spcPct val="90000"/>
            </a:lnSpc>
            <a:spcBef>
              <a:spcPct val="0"/>
            </a:spcBef>
            <a:spcAft>
              <a:spcPct val="15000"/>
            </a:spcAft>
          </a:pPr>
          <a:endParaRPr lang="en-US" sz="1600" kern="1200" dirty="0"/>
        </a:p>
      </dgm:t>
    </dgm:pt>
    <dgm:pt modelId="{6176B945-EC48-4124-9552-A6CE5797CED7}" type="parTrans" cxnId="{FE87A105-F740-48C0-98D7-95F1FC189E63}">
      <dgm:prSet/>
      <dgm:spPr/>
      <dgm:t>
        <a:bodyPr/>
        <a:lstStyle/>
        <a:p>
          <a:endParaRPr lang="en-US"/>
        </a:p>
      </dgm:t>
    </dgm:pt>
    <dgm:pt modelId="{522C186A-8703-4A87-B94C-213D98021997}" type="sibTrans" cxnId="{FE87A105-F740-48C0-98D7-95F1FC189E63}">
      <dgm:prSet/>
      <dgm:spPr/>
      <dgm:t>
        <a:bodyPr/>
        <a:lstStyle/>
        <a:p>
          <a:endParaRPr lang="en-US"/>
        </a:p>
      </dgm:t>
    </dgm:pt>
    <dgm:pt modelId="{4771F16F-F419-4377-8593-6AAA9AD73F0B}">
      <dgm:prSet phldrT="[Text]" custT="1"/>
      <dgm:spPr/>
      <dgm:t>
        <a:bodyPr/>
        <a:lstStyle/>
        <a:p>
          <a:pPr marL="0"/>
          <a:r>
            <a:rPr lang="en-ZA" sz="2000" b="1" dirty="0"/>
            <a:t>Administrative</a:t>
          </a:r>
          <a:r>
            <a:rPr lang="en-ZA" sz="2000" dirty="0"/>
            <a:t> </a:t>
          </a:r>
          <a:endParaRPr lang="en-US" sz="2000" dirty="0"/>
        </a:p>
      </dgm:t>
    </dgm:pt>
    <dgm:pt modelId="{FB443372-2D76-46C8-8C82-81034CFA23F4}" type="parTrans" cxnId="{8FA469FA-F6EF-43D8-9E95-84A70CBEFAC2}">
      <dgm:prSet/>
      <dgm:spPr/>
      <dgm:t>
        <a:bodyPr/>
        <a:lstStyle/>
        <a:p>
          <a:endParaRPr lang="en-US"/>
        </a:p>
      </dgm:t>
    </dgm:pt>
    <dgm:pt modelId="{EF68507A-B22D-4524-978D-DED7C09158E4}" type="sibTrans" cxnId="{8FA469FA-F6EF-43D8-9E95-84A70CBEFAC2}">
      <dgm:prSet/>
      <dgm:spPr/>
      <dgm:t>
        <a:bodyPr/>
        <a:lstStyle/>
        <a:p>
          <a:endParaRPr lang="en-US"/>
        </a:p>
      </dgm:t>
    </dgm:pt>
    <dgm:pt modelId="{3CEA37ED-5772-49B8-AA19-7CFAB2E2FE62}">
      <dgm:prSet phldrT="[Text]" custT="1"/>
      <dgm:spPr/>
      <dgm:t>
        <a:bodyPr/>
        <a:lstStyle/>
        <a:p>
          <a:pPr marL="114300" lvl="1" indent="-114300" algn="l" defTabSz="622300">
            <a:lnSpc>
              <a:spcPct val="90000"/>
            </a:lnSpc>
            <a:spcBef>
              <a:spcPct val="0"/>
            </a:spcBef>
            <a:spcAft>
              <a:spcPct val="15000"/>
            </a:spcAft>
            <a:buChar char="•"/>
          </a:pPr>
          <a:r>
            <a:rPr lang="en-ZA" sz="1600" kern="1200" dirty="0">
              <a:latin typeface="Tahoma"/>
              <a:ea typeface="+mn-ea"/>
              <a:cs typeface="+mn-cs"/>
            </a:rPr>
            <a:t>Bid submission not reviewed internally for completeness, accuracy and relevance to the RFP terms of reference.</a:t>
          </a:r>
          <a:endParaRPr lang="en-US" sz="1600" kern="1200" dirty="0">
            <a:latin typeface="Tahoma"/>
            <a:ea typeface="+mn-ea"/>
            <a:cs typeface="+mn-cs"/>
          </a:endParaRPr>
        </a:p>
      </dgm:t>
    </dgm:pt>
    <dgm:pt modelId="{805B7740-66BF-46AD-814B-DC737B0A1D02}" type="parTrans" cxnId="{EBBD20E5-3425-422F-8853-E40247CC1466}">
      <dgm:prSet/>
      <dgm:spPr/>
      <dgm:t>
        <a:bodyPr/>
        <a:lstStyle/>
        <a:p>
          <a:endParaRPr lang="en-US"/>
        </a:p>
      </dgm:t>
    </dgm:pt>
    <dgm:pt modelId="{4BD17337-7B3E-47CE-9C98-675FA2297662}" type="sibTrans" cxnId="{EBBD20E5-3425-422F-8853-E40247CC1466}">
      <dgm:prSet/>
      <dgm:spPr/>
      <dgm:t>
        <a:bodyPr/>
        <a:lstStyle/>
        <a:p>
          <a:endParaRPr lang="en-US"/>
        </a:p>
      </dgm:t>
    </dgm:pt>
    <dgm:pt modelId="{C570D4D5-5720-43AE-9782-C8AF58ABEE7E}">
      <dgm:prSet phldrT="[Text]"/>
      <dgm:spPr/>
      <dgm:t>
        <a:bodyPr/>
        <a:lstStyle/>
        <a:p>
          <a:pPr marL="57150" lvl="1" indent="0" algn="l" defTabSz="444500">
            <a:lnSpc>
              <a:spcPct val="90000"/>
            </a:lnSpc>
            <a:spcBef>
              <a:spcPct val="0"/>
            </a:spcBef>
            <a:spcAft>
              <a:spcPct val="15000"/>
            </a:spcAft>
          </a:pPr>
          <a:endParaRPr lang="en-US" sz="1000" kern="1200" dirty="0"/>
        </a:p>
      </dgm:t>
    </dgm:pt>
    <dgm:pt modelId="{1A5F7616-33D0-41B3-982E-730E1AD12173}" type="parTrans" cxnId="{8A7EAC32-C9D6-4A25-A709-22F01F1248F0}">
      <dgm:prSet/>
      <dgm:spPr/>
      <dgm:t>
        <a:bodyPr/>
        <a:lstStyle/>
        <a:p>
          <a:endParaRPr lang="en-US"/>
        </a:p>
      </dgm:t>
    </dgm:pt>
    <dgm:pt modelId="{A01FFCCF-61D4-4C3D-BBB1-EB0D7050D903}" type="sibTrans" cxnId="{8A7EAC32-C9D6-4A25-A709-22F01F1248F0}">
      <dgm:prSet/>
      <dgm:spPr/>
      <dgm:t>
        <a:bodyPr/>
        <a:lstStyle/>
        <a:p>
          <a:endParaRPr lang="en-US"/>
        </a:p>
      </dgm:t>
    </dgm:pt>
    <dgm:pt modelId="{C2BDF734-36B2-493F-B932-E2DF38719E27}">
      <dgm:prSet phldrT="[Text]" custT="1"/>
      <dgm:spPr/>
      <dgm:t>
        <a:bodyPr/>
        <a:lstStyle/>
        <a:p>
          <a:r>
            <a:rPr lang="en-ZA" sz="1600" dirty="0"/>
            <a:t>Invalid / expired mandatory documents submitted.</a:t>
          </a:r>
          <a:endParaRPr lang="en-US" sz="1600" dirty="0"/>
        </a:p>
      </dgm:t>
    </dgm:pt>
    <dgm:pt modelId="{FCD5FCD8-FC11-4682-B1E3-85AF9BDFC11F}" type="parTrans" cxnId="{7A005B45-4848-480D-BEBD-0A250E2EE036}">
      <dgm:prSet/>
      <dgm:spPr/>
      <dgm:t>
        <a:bodyPr/>
        <a:lstStyle/>
        <a:p>
          <a:endParaRPr lang="en-US"/>
        </a:p>
      </dgm:t>
    </dgm:pt>
    <dgm:pt modelId="{9038D93D-DE53-4DA9-B9E0-D7BFA9DC3CFF}" type="sibTrans" cxnId="{7A005B45-4848-480D-BEBD-0A250E2EE036}">
      <dgm:prSet/>
      <dgm:spPr/>
      <dgm:t>
        <a:bodyPr/>
        <a:lstStyle/>
        <a:p>
          <a:endParaRPr lang="en-US"/>
        </a:p>
      </dgm:t>
    </dgm:pt>
    <dgm:pt modelId="{2BCBFC8A-B67B-4683-994A-27B63DEF3D95}">
      <dgm:prSet phldrT="[Text]" custT="1"/>
      <dgm:spPr/>
      <dgm:t>
        <a:bodyPr/>
        <a:lstStyle/>
        <a:p>
          <a:pPr marL="171450" lvl="1" indent="0" algn="l" defTabSz="711200">
            <a:lnSpc>
              <a:spcPct val="90000"/>
            </a:lnSpc>
            <a:spcBef>
              <a:spcPct val="0"/>
            </a:spcBef>
            <a:spcAft>
              <a:spcPct val="15000"/>
            </a:spcAft>
          </a:pPr>
          <a:endParaRPr lang="en-US" sz="1600" kern="1200" dirty="0"/>
        </a:p>
      </dgm:t>
    </dgm:pt>
    <dgm:pt modelId="{FAE8EC97-120E-4913-9AC1-8CFDB1402760}" type="parTrans" cxnId="{5F5563E9-A592-42BB-BB78-52932B5B7CAF}">
      <dgm:prSet/>
      <dgm:spPr/>
      <dgm:t>
        <a:bodyPr/>
        <a:lstStyle/>
        <a:p>
          <a:endParaRPr lang="en-US"/>
        </a:p>
      </dgm:t>
    </dgm:pt>
    <dgm:pt modelId="{8BD91A9A-520B-4902-97A6-F49743177514}" type="sibTrans" cxnId="{5F5563E9-A592-42BB-BB78-52932B5B7CAF}">
      <dgm:prSet/>
      <dgm:spPr/>
      <dgm:t>
        <a:bodyPr/>
        <a:lstStyle/>
        <a:p>
          <a:endParaRPr lang="en-US"/>
        </a:p>
      </dgm:t>
    </dgm:pt>
    <dgm:pt modelId="{3C0B76D4-A36D-42FF-80CA-5A94ED734378}">
      <dgm:prSet phldrT="[Text]" custT="1"/>
      <dgm:spPr/>
      <dgm:t>
        <a:bodyPr/>
        <a:lstStyle/>
        <a:p>
          <a:pPr marL="171450" lvl="1" indent="0" algn="l" defTabSz="711200">
            <a:lnSpc>
              <a:spcPct val="90000"/>
            </a:lnSpc>
            <a:spcBef>
              <a:spcPct val="0"/>
            </a:spcBef>
            <a:spcAft>
              <a:spcPct val="15000"/>
            </a:spcAft>
          </a:pPr>
          <a:endParaRPr lang="en-US" sz="1600" kern="1200" dirty="0"/>
        </a:p>
      </dgm:t>
    </dgm:pt>
    <dgm:pt modelId="{068D3CB0-0155-4927-9B45-DB43E314E187}" type="parTrans" cxnId="{A0DFD426-7514-428B-BC1B-ADF3443DD120}">
      <dgm:prSet/>
      <dgm:spPr/>
      <dgm:t>
        <a:bodyPr/>
        <a:lstStyle/>
        <a:p>
          <a:endParaRPr lang="en-US"/>
        </a:p>
      </dgm:t>
    </dgm:pt>
    <dgm:pt modelId="{65FF8F1C-F6A0-4F5F-9BCA-948B02923032}" type="sibTrans" cxnId="{A0DFD426-7514-428B-BC1B-ADF3443DD120}">
      <dgm:prSet/>
      <dgm:spPr/>
      <dgm:t>
        <a:bodyPr/>
        <a:lstStyle/>
        <a:p>
          <a:endParaRPr lang="en-US"/>
        </a:p>
      </dgm:t>
    </dgm:pt>
    <dgm:pt modelId="{BB5275AB-589C-4764-B96C-1B77D79F42F0}">
      <dgm:prSet phldrT="[Text]" custT="1"/>
      <dgm:spPr/>
      <dgm:t>
        <a:bodyPr/>
        <a:lstStyle/>
        <a:p>
          <a:pPr marL="114300" lvl="1" indent="-114300" algn="l" defTabSz="622300">
            <a:lnSpc>
              <a:spcPct val="90000"/>
            </a:lnSpc>
            <a:spcBef>
              <a:spcPct val="0"/>
            </a:spcBef>
            <a:spcAft>
              <a:spcPct val="15000"/>
            </a:spcAft>
            <a:buChar char="•"/>
          </a:pPr>
          <a:r>
            <a:rPr lang="en-ZA" sz="1600" kern="1200" dirty="0">
              <a:latin typeface="Tahoma"/>
              <a:ea typeface="+mn-ea"/>
              <a:cs typeface="+mn-cs"/>
            </a:rPr>
            <a:t>Documents not signed by duly authorised person.</a:t>
          </a:r>
          <a:endParaRPr lang="en-US" sz="1600" kern="1200" dirty="0">
            <a:latin typeface="Tahoma"/>
            <a:ea typeface="+mn-ea"/>
            <a:cs typeface="+mn-cs"/>
          </a:endParaRPr>
        </a:p>
      </dgm:t>
    </dgm:pt>
    <dgm:pt modelId="{7F029801-EC64-46B0-A66F-75B3CACBE16D}" type="parTrans" cxnId="{C8C48F23-156A-421E-8F66-9B4601A500A8}">
      <dgm:prSet/>
      <dgm:spPr/>
      <dgm:t>
        <a:bodyPr/>
        <a:lstStyle/>
        <a:p>
          <a:endParaRPr lang="en-US"/>
        </a:p>
      </dgm:t>
    </dgm:pt>
    <dgm:pt modelId="{79CDCBA4-F933-48B9-9744-7BC623EA0611}" type="sibTrans" cxnId="{C8C48F23-156A-421E-8F66-9B4601A500A8}">
      <dgm:prSet/>
      <dgm:spPr/>
      <dgm:t>
        <a:bodyPr/>
        <a:lstStyle/>
        <a:p>
          <a:endParaRPr lang="en-US"/>
        </a:p>
      </dgm:t>
    </dgm:pt>
    <dgm:pt modelId="{CF374E0A-533C-45C3-98C3-1DCDBF552A74}">
      <dgm:prSet phldrT="[Text]" custT="1"/>
      <dgm:spPr/>
      <dgm:t>
        <a:bodyPr/>
        <a:lstStyle/>
        <a:p>
          <a:pPr marL="114300" lvl="1" indent="-114300" algn="l" defTabSz="622300">
            <a:lnSpc>
              <a:spcPct val="90000"/>
            </a:lnSpc>
            <a:spcBef>
              <a:spcPct val="0"/>
            </a:spcBef>
            <a:spcAft>
              <a:spcPct val="15000"/>
            </a:spcAft>
            <a:buChar char="•"/>
          </a:pPr>
          <a:r>
            <a:rPr lang="en-ZA" sz="1600" kern="1200" dirty="0">
              <a:latin typeface="Tahoma"/>
              <a:ea typeface="+mn-ea"/>
              <a:cs typeface="+mn-cs"/>
            </a:rPr>
            <a:t>Documents partially completed</a:t>
          </a:r>
          <a:endParaRPr lang="en-US" sz="1600" kern="1200" dirty="0">
            <a:latin typeface="Tahoma"/>
            <a:ea typeface="+mn-ea"/>
            <a:cs typeface="+mn-cs"/>
          </a:endParaRPr>
        </a:p>
      </dgm:t>
    </dgm:pt>
    <dgm:pt modelId="{7A1BE560-8611-462A-AD7B-28573111CB55}" type="parTrans" cxnId="{71650A1E-04C2-4372-AA3F-88550845FE5E}">
      <dgm:prSet/>
      <dgm:spPr/>
      <dgm:t>
        <a:bodyPr/>
        <a:lstStyle/>
        <a:p>
          <a:endParaRPr lang="en-US"/>
        </a:p>
      </dgm:t>
    </dgm:pt>
    <dgm:pt modelId="{9101DEE3-9FB8-41CE-9849-F36E13A63664}" type="sibTrans" cxnId="{71650A1E-04C2-4372-AA3F-88550845FE5E}">
      <dgm:prSet/>
      <dgm:spPr/>
      <dgm:t>
        <a:bodyPr/>
        <a:lstStyle/>
        <a:p>
          <a:endParaRPr lang="en-US"/>
        </a:p>
      </dgm:t>
    </dgm:pt>
    <dgm:pt modelId="{6481E29F-B25E-4C21-9967-4F96CC28BC5A}">
      <dgm:prSet phldrT="[Text]" custT="1"/>
      <dgm:spPr/>
      <dgm:t>
        <a:bodyPr/>
        <a:lstStyle/>
        <a:p>
          <a:pPr marL="114300" lvl="1" indent="-114300" algn="l" defTabSz="622300">
            <a:lnSpc>
              <a:spcPct val="90000"/>
            </a:lnSpc>
            <a:spcBef>
              <a:spcPct val="0"/>
            </a:spcBef>
            <a:spcAft>
              <a:spcPct val="15000"/>
            </a:spcAft>
            <a:buChar char="•"/>
          </a:pPr>
          <a:r>
            <a:rPr lang="en-ZA" sz="1600" kern="1200" dirty="0">
              <a:latin typeface="Tahoma"/>
              <a:ea typeface="+mn-ea"/>
              <a:cs typeface="+mn-cs"/>
            </a:rPr>
            <a:t> Last minute submission.</a:t>
          </a:r>
          <a:endParaRPr lang="en-US" sz="1600" kern="1200" dirty="0">
            <a:latin typeface="Tahoma"/>
            <a:ea typeface="+mn-ea"/>
            <a:cs typeface="+mn-cs"/>
          </a:endParaRPr>
        </a:p>
      </dgm:t>
    </dgm:pt>
    <dgm:pt modelId="{D8637A25-8747-4C2A-A0C4-B7F78B2F23EB}" type="parTrans" cxnId="{B837E5C2-6A12-4C1D-B722-D0371DEE4DD7}">
      <dgm:prSet/>
      <dgm:spPr/>
      <dgm:t>
        <a:bodyPr/>
        <a:lstStyle/>
        <a:p>
          <a:endParaRPr lang="en-US"/>
        </a:p>
      </dgm:t>
    </dgm:pt>
    <dgm:pt modelId="{6FB41C60-E4CD-42E1-AE57-471FE87E7B91}" type="sibTrans" cxnId="{B837E5C2-6A12-4C1D-B722-D0371DEE4DD7}">
      <dgm:prSet/>
      <dgm:spPr/>
      <dgm:t>
        <a:bodyPr/>
        <a:lstStyle/>
        <a:p>
          <a:endParaRPr lang="en-US"/>
        </a:p>
      </dgm:t>
    </dgm:pt>
    <dgm:pt modelId="{977F402E-3620-43E9-86A0-2821F3559E28}">
      <dgm:prSet phldrT="[Text]" custT="1"/>
      <dgm:spPr/>
      <dgm:t>
        <a:bodyPr/>
        <a:lstStyle/>
        <a:p>
          <a:pPr marL="114300" lvl="1" indent="-114300" algn="l" defTabSz="622300">
            <a:lnSpc>
              <a:spcPct val="90000"/>
            </a:lnSpc>
            <a:spcBef>
              <a:spcPct val="0"/>
            </a:spcBef>
            <a:spcAft>
              <a:spcPct val="15000"/>
            </a:spcAft>
            <a:buChar char="•"/>
          </a:pPr>
          <a:endParaRPr lang="en-US" sz="1400" kern="1200" dirty="0">
            <a:solidFill>
              <a:srgbClr val="000000">
                <a:hueOff val="0"/>
                <a:satOff val="0"/>
                <a:lumOff val="0"/>
                <a:alphaOff val="0"/>
              </a:srgbClr>
            </a:solidFill>
            <a:latin typeface="Tahoma"/>
            <a:ea typeface="+mn-ea"/>
            <a:cs typeface="+mn-cs"/>
          </a:endParaRPr>
        </a:p>
      </dgm:t>
    </dgm:pt>
    <dgm:pt modelId="{A5BB2A2C-C533-4CB6-ADA3-D0D8A6D0482B}" type="sibTrans" cxnId="{EB58AC9E-CC41-4C2F-91C0-18EFA36FA774}">
      <dgm:prSet/>
      <dgm:spPr/>
      <dgm:t>
        <a:bodyPr/>
        <a:lstStyle/>
        <a:p>
          <a:endParaRPr lang="en-US"/>
        </a:p>
      </dgm:t>
    </dgm:pt>
    <dgm:pt modelId="{85E1CFAA-F73B-4995-B63F-9A36726B6039}" type="parTrans" cxnId="{EB58AC9E-CC41-4C2F-91C0-18EFA36FA774}">
      <dgm:prSet/>
      <dgm:spPr/>
      <dgm:t>
        <a:bodyPr/>
        <a:lstStyle/>
        <a:p>
          <a:endParaRPr lang="en-US"/>
        </a:p>
      </dgm:t>
    </dgm:pt>
    <dgm:pt modelId="{98AB28D6-83FD-4400-924D-B23513EF4ECC}">
      <dgm:prSet phldrT="[Text]" custT="1"/>
      <dgm:spPr/>
      <dgm:t>
        <a:bodyPr/>
        <a:lstStyle/>
        <a:p>
          <a:pPr marL="0" lvl="0" algn="l" defTabSz="889000">
            <a:lnSpc>
              <a:spcPct val="90000"/>
            </a:lnSpc>
            <a:spcBef>
              <a:spcPct val="0"/>
            </a:spcBef>
            <a:spcAft>
              <a:spcPct val="35000"/>
            </a:spcAft>
            <a:buNone/>
          </a:pPr>
          <a:r>
            <a:rPr lang="en-ZA" sz="2000" b="1" kern="1200" dirty="0"/>
            <a:t>Functional Requirements</a:t>
          </a:r>
        </a:p>
        <a:p>
          <a:pPr marL="0" lvl="0" algn="l" defTabSz="889000">
            <a:lnSpc>
              <a:spcPct val="90000"/>
            </a:lnSpc>
            <a:spcBef>
              <a:spcPct val="0"/>
            </a:spcBef>
            <a:spcAft>
              <a:spcPct val="35000"/>
            </a:spcAft>
            <a:buNone/>
          </a:pPr>
          <a:endParaRPr lang="en-US" sz="1800" kern="1200" dirty="0"/>
        </a:p>
      </dgm:t>
    </dgm:pt>
    <dgm:pt modelId="{37E46F81-7D0A-4751-9F0E-B6EFDF000A65}" type="sibTrans" cxnId="{875FD9FA-C001-445E-8359-D4D13986A81B}">
      <dgm:prSet/>
      <dgm:spPr/>
      <dgm:t>
        <a:bodyPr/>
        <a:lstStyle/>
        <a:p>
          <a:endParaRPr lang="en-US"/>
        </a:p>
      </dgm:t>
    </dgm:pt>
    <dgm:pt modelId="{3BC911C8-BF63-4FD0-984F-5487A01623A0}" type="parTrans" cxnId="{875FD9FA-C001-445E-8359-D4D13986A81B}">
      <dgm:prSet/>
      <dgm:spPr/>
      <dgm:t>
        <a:bodyPr/>
        <a:lstStyle/>
        <a:p>
          <a:endParaRPr lang="en-US"/>
        </a:p>
      </dgm:t>
    </dgm:pt>
    <dgm:pt modelId="{BBCB42D0-25E9-4C53-936B-DB3028B8D873}">
      <dgm:prSet phldrT="[Text]" custT="1" custLinFactX="1564" custLinFactNeighborX="100000" custLinFactNeighborY="-610"/>
      <dgm:spPr/>
      <dgm:t>
        <a:bodyPr/>
        <a:lstStyle/>
        <a:p>
          <a:pPr marL="171450" lvl="1" indent="0" algn="l" defTabSz="711200">
            <a:lnSpc>
              <a:spcPct val="90000"/>
            </a:lnSpc>
            <a:spcBef>
              <a:spcPct val="0"/>
            </a:spcBef>
            <a:spcAft>
              <a:spcPct val="15000"/>
            </a:spcAft>
            <a:buChar char="•"/>
          </a:pPr>
          <a:r>
            <a:rPr lang="en-ZA" sz="1450" kern="1200" dirty="0">
              <a:latin typeface="Tahoma"/>
              <a:ea typeface="+mn-ea"/>
              <a:cs typeface="+mn-cs"/>
            </a:rPr>
            <a:t>Failure to respond to the requirements as per the RFP.</a:t>
          </a:r>
        </a:p>
        <a:p>
          <a:pPr marL="171450" lvl="1" indent="0" algn="l" defTabSz="711200">
            <a:lnSpc>
              <a:spcPct val="90000"/>
            </a:lnSpc>
            <a:spcBef>
              <a:spcPct val="0"/>
            </a:spcBef>
            <a:spcAft>
              <a:spcPct val="15000"/>
            </a:spcAft>
            <a:buChar char="•"/>
          </a:pPr>
          <a:r>
            <a:rPr lang="en-ZA" sz="1450" kern="1200" dirty="0">
              <a:latin typeface="Tahoma"/>
              <a:ea typeface="+mn-ea"/>
              <a:cs typeface="+mn-cs"/>
            </a:rPr>
            <a:t>Response to requirements not clearly articulated in the bid submission.</a:t>
          </a:r>
          <a:endParaRPr lang="en-US" sz="1450" kern="1200" dirty="0">
            <a:latin typeface="Tahoma"/>
            <a:ea typeface="+mn-ea"/>
            <a:cs typeface="+mn-cs"/>
          </a:endParaRPr>
        </a:p>
        <a:p>
          <a:pPr marL="171450" lvl="1" indent="0" algn="l" defTabSz="711200">
            <a:lnSpc>
              <a:spcPct val="90000"/>
            </a:lnSpc>
            <a:spcBef>
              <a:spcPct val="0"/>
            </a:spcBef>
            <a:spcAft>
              <a:spcPct val="15000"/>
            </a:spcAft>
            <a:buChar char="•"/>
          </a:pPr>
          <a:r>
            <a:rPr lang="en-ZA" sz="1450" kern="1200" dirty="0">
              <a:latin typeface="Tahoma"/>
              <a:ea typeface="+mn-ea"/>
              <a:cs typeface="+mn-cs"/>
            </a:rPr>
            <a:t>Non-submission of supporting documents.</a:t>
          </a:r>
          <a:endParaRPr lang="en-US" sz="1450" kern="1200" dirty="0">
            <a:latin typeface="Tahoma"/>
            <a:ea typeface="+mn-ea"/>
            <a:cs typeface="+mn-cs"/>
          </a:endParaRPr>
        </a:p>
        <a:p>
          <a:pPr marL="171450" lvl="1" indent="0" algn="l" defTabSz="711200">
            <a:lnSpc>
              <a:spcPct val="90000"/>
            </a:lnSpc>
            <a:spcBef>
              <a:spcPct val="0"/>
            </a:spcBef>
            <a:spcAft>
              <a:spcPct val="15000"/>
            </a:spcAft>
            <a:buChar char="•"/>
          </a:pPr>
          <a:r>
            <a:rPr lang="en-ZA" sz="1450" kern="1200" dirty="0">
              <a:latin typeface="Tahoma"/>
              <a:ea typeface="+mn-ea"/>
              <a:cs typeface="+mn-cs"/>
            </a:rPr>
            <a:t>Not using the technical evaluation criteria as a guide to respond to key requirements for points allocation.</a:t>
          </a:r>
          <a:endParaRPr lang="en-US" sz="1450" kern="1200" dirty="0"/>
        </a:p>
      </dgm:t>
    </dgm:pt>
    <dgm:pt modelId="{698AF537-3896-4FB0-8A92-F21EE0F02A84}" type="sibTrans" cxnId="{6AE2E960-5B0B-45F9-950A-A917ED64E4D0}">
      <dgm:prSet/>
      <dgm:spPr/>
      <dgm:t>
        <a:bodyPr/>
        <a:lstStyle/>
        <a:p>
          <a:endParaRPr lang="en-US"/>
        </a:p>
      </dgm:t>
    </dgm:pt>
    <dgm:pt modelId="{3685075A-430D-4C7B-9796-5D418AF7C6F2}" type="parTrans" cxnId="{6AE2E960-5B0B-45F9-950A-A917ED64E4D0}">
      <dgm:prSet/>
      <dgm:spPr/>
      <dgm:t>
        <a:bodyPr/>
        <a:lstStyle/>
        <a:p>
          <a:endParaRPr lang="en-US"/>
        </a:p>
      </dgm:t>
    </dgm:pt>
    <dgm:pt modelId="{28703C0C-B41F-421C-8260-55656ACEB45B}" type="pres">
      <dgm:prSet presAssocID="{409DAE5C-550B-4D6E-B0B5-89FCE740CA0C}" presName="Name0" presStyleCnt="0">
        <dgm:presLayoutVars>
          <dgm:dir/>
          <dgm:resizeHandles val="exact"/>
        </dgm:presLayoutVars>
      </dgm:prSet>
      <dgm:spPr/>
    </dgm:pt>
    <dgm:pt modelId="{AC248905-1303-4648-90CC-6488F5AE7FA1}" type="pres">
      <dgm:prSet presAssocID="{6E1F9D72-C3AF-4A73-B6D7-07181812F8E6}" presName="node" presStyleLbl="node1" presStyleIdx="0" presStyleCnt="3" custScaleY="97511" custLinFactNeighborY="1960">
        <dgm:presLayoutVars>
          <dgm:bulletEnabled val="1"/>
        </dgm:presLayoutVars>
      </dgm:prSet>
      <dgm:spPr/>
    </dgm:pt>
    <dgm:pt modelId="{D8688D80-DD2F-4119-9BCD-C3AF7FDF8182}" type="pres">
      <dgm:prSet presAssocID="{AE0CEC4E-667A-4A5E-B5CF-769E45BC0B73}" presName="sibTrans" presStyleCnt="0"/>
      <dgm:spPr/>
    </dgm:pt>
    <dgm:pt modelId="{E858887B-80AA-4D3B-A708-6D7FDF4315A8}" type="pres">
      <dgm:prSet presAssocID="{98AB28D6-83FD-4400-924D-B23513EF4ECC}" presName="node" presStyleLbl="node1" presStyleIdx="1" presStyleCnt="3" custLinFactNeighborX="0" custLinFactNeighborY="220">
        <dgm:presLayoutVars>
          <dgm:bulletEnabled val="1"/>
        </dgm:presLayoutVars>
      </dgm:prSet>
      <dgm:spPr/>
    </dgm:pt>
    <dgm:pt modelId="{CB2B43D5-6620-4F46-AF81-D8D5EAC8151C}" type="pres">
      <dgm:prSet presAssocID="{37E46F81-7D0A-4751-9F0E-B6EFDF000A65}" presName="sibTrans" presStyleCnt="0"/>
      <dgm:spPr/>
    </dgm:pt>
    <dgm:pt modelId="{5D361D58-0A26-4889-8545-4C1910653959}" type="pres">
      <dgm:prSet presAssocID="{4771F16F-F419-4377-8593-6AAA9AD73F0B}" presName="node" presStyleLbl="node1" presStyleIdx="2" presStyleCnt="3">
        <dgm:presLayoutVars>
          <dgm:bulletEnabled val="1"/>
        </dgm:presLayoutVars>
      </dgm:prSet>
      <dgm:spPr/>
    </dgm:pt>
  </dgm:ptLst>
  <dgm:cxnLst>
    <dgm:cxn modelId="{FE87A105-F740-48C0-98D7-95F1FC189E63}" srcId="{98AB28D6-83FD-4400-924D-B23513EF4ECC}" destId="{26509882-D097-4F90-8D30-320C974D97F9}" srcOrd="2" destOrd="0" parTransId="{6176B945-EC48-4124-9552-A6CE5797CED7}" sibTransId="{522C186A-8703-4A87-B94C-213D98021997}"/>
    <dgm:cxn modelId="{F1BC7C17-9A84-4E85-A1BF-524B398A428A}" type="presOf" srcId="{D373BBCD-F8CC-4AFB-874A-D3D9F2B74B66}" destId="{AC248905-1303-4648-90CC-6488F5AE7FA1}" srcOrd="0" destOrd="1" presId="urn:microsoft.com/office/officeart/2005/8/layout/hList6"/>
    <dgm:cxn modelId="{7B49E017-0D3A-40D9-83DE-33BBE8ED0049}" srcId="{6E1F9D72-C3AF-4A73-B6D7-07181812F8E6}" destId="{D373BBCD-F8CC-4AFB-874A-D3D9F2B74B66}" srcOrd="0" destOrd="0" parTransId="{1BDBBE4E-C128-4150-968F-D360B633FBC3}" sibTransId="{59384D6B-0DDB-42A0-A2A7-08A505DF0235}"/>
    <dgm:cxn modelId="{48978318-EFC1-4D45-8A10-D80773E0C214}" type="presOf" srcId="{977F402E-3620-43E9-86A0-2821F3559E28}" destId="{5D361D58-0A26-4889-8545-4C1910653959}" srcOrd="0" destOrd="1" presId="urn:microsoft.com/office/officeart/2005/8/layout/hList6"/>
    <dgm:cxn modelId="{CBADD318-6759-4EC1-8332-6D5E4B982DD3}" srcId="{409DAE5C-550B-4D6E-B0B5-89FCE740CA0C}" destId="{6E1F9D72-C3AF-4A73-B6D7-07181812F8E6}" srcOrd="0" destOrd="0" parTransId="{EAFE0E71-9AFA-47BF-A7A9-A0EAD2413C52}" sibTransId="{AE0CEC4E-667A-4A5E-B5CF-769E45BC0B73}"/>
    <dgm:cxn modelId="{71650A1E-04C2-4372-AA3F-88550845FE5E}" srcId="{4771F16F-F419-4377-8593-6AAA9AD73F0B}" destId="{CF374E0A-533C-45C3-98C3-1DCDBF552A74}" srcOrd="3" destOrd="0" parTransId="{7A1BE560-8611-462A-AD7B-28573111CB55}" sibTransId="{9101DEE3-9FB8-41CE-9849-F36E13A63664}"/>
    <dgm:cxn modelId="{8BD55F20-5998-4A30-A74D-21C49FADD067}" type="presOf" srcId="{C570D4D5-5720-43AE-9782-C8AF58ABEE7E}" destId="{5D361D58-0A26-4889-8545-4C1910653959}" srcOrd="0" destOrd="6" presId="urn:microsoft.com/office/officeart/2005/8/layout/hList6"/>
    <dgm:cxn modelId="{C8C48F23-156A-421E-8F66-9B4601A500A8}" srcId="{4771F16F-F419-4377-8593-6AAA9AD73F0B}" destId="{BB5275AB-589C-4764-B96C-1B77D79F42F0}" srcOrd="2" destOrd="0" parTransId="{7F029801-EC64-46B0-A66F-75B3CACBE16D}" sibTransId="{79CDCBA4-F933-48B9-9744-7BC623EA0611}"/>
    <dgm:cxn modelId="{A0DFD426-7514-428B-BC1B-ADF3443DD120}" srcId="{98AB28D6-83FD-4400-924D-B23513EF4ECC}" destId="{3C0B76D4-A36D-42FF-80CA-5A94ED734378}" srcOrd="3" destOrd="0" parTransId="{068D3CB0-0155-4927-9B45-DB43E314E187}" sibTransId="{65FF8F1C-F6A0-4F5F-9BCA-948B02923032}"/>
    <dgm:cxn modelId="{8A7EAC32-C9D6-4A25-A709-22F01F1248F0}" srcId="{4771F16F-F419-4377-8593-6AAA9AD73F0B}" destId="{C570D4D5-5720-43AE-9782-C8AF58ABEE7E}" srcOrd="5" destOrd="0" parTransId="{1A5F7616-33D0-41B3-982E-730E1AD12173}" sibTransId="{A01FFCCF-61D4-4C3D-BBB1-EB0D7050D903}"/>
    <dgm:cxn modelId="{A29B0835-2CF6-4816-8AA8-959B66CB0440}" type="presOf" srcId="{6481E29F-B25E-4C21-9967-4F96CC28BC5A}" destId="{5D361D58-0A26-4889-8545-4C1910653959}" srcOrd="0" destOrd="5" presId="urn:microsoft.com/office/officeart/2005/8/layout/hList6"/>
    <dgm:cxn modelId="{6AE2E960-5B0B-45F9-950A-A917ED64E4D0}" srcId="{98AB28D6-83FD-4400-924D-B23513EF4ECC}" destId="{BBCB42D0-25E9-4C53-936B-DB3028B8D873}" srcOrd="0" destOrd="0" parTransId="{3685075A-430D-4C7B-9796-5D418AF7C6F2}" sibTransId="{698AF537-3896-4FB0-8A92-F21EE0F02A84}"/>
    <dgm:cxn modelId="{7A005B45-4848-480D-BEBD-0A250E2EE036}" srcId="{6E1F9D72-C3AF-4A73-B6D7-07181812F8E6}" destId="{C2BDF734-36B2-493F-B932-E2DF38719E27}" srcOrd="2" destOrd="0" parTransId="{FCD5FCD8-FC11-4682-B1E3-85AF9BDFC11F}" sibTransId="{9038D93D-DE53-4DA9-B9E0-D7BFA9DC3CFF}"/>
    <dgm:cxn modelId="{5179324B-663D-4B97-B044-FF8A4A735734}" type="presOf" srcId="{6BC8F451-E08D-4F77-8AA6-BC9B83EE215F}" destId="{AC248905-1303-4648-90CC-6488F5AE7FA1}" srcOrd="0" destOrd="2" presId="urn:microsoft.com/office/officeart/2005/8/layout/hList6"/>
    <dgm:cxn modelId="{D52A264C-F06A-4D74-BCB3-9951C2F274FD}" type="presOf" srcId="{6E1F9D72-C3AF-4A73-B6D7-07181812F8E6}" destId="{AC248905-1303-4648-90CC-6488F5AE7FA1}" srcOrd="0" destOrd="0" presId="urn:microsoft.com/office/officeart/2005/8/layout/hList6"/>
    <dgm:cxn modelId="{9E52B06C-5989-4E4A-80E2-2B9FB18216E0}" type="presOf" srcId="{3C0B76D4-A36D-42FF-80CA-5A94ED734378}" destId="{E858887B-80AA-4D3B-A708-6D7FDF4315A8}" srcOrd="0" destOrd="4" presId="urn:microsoft.com/office/officeart/2005/8/layout/hList6"/>
    <dgm:cxn modelId="{A560C04E-1854-4163-B41A-0BD333ECD7C7}" type="presOf" srcId="{BB5275AB-589C-4764-B96C-1B77D79F42F0}" destId="{5D361D58-0A26-4889-8545-4C1910653959}" srcOrd="0" destOrd="3" presId="urn:microsoft.com/office/officeart/2005/8/layout/hList6"/>
    <dgm:cxn modelId="{BBD2FB7B-98CF-452D-AC9B-E64C255DAE7E}" type="presOf" srcId="{3CEA37ED-5772-49B8-AA19-7CFAB2E2FE62}" destId="{5D361D58-0A26-4889-8545-4C1910653959}" srcOrd="0" destOrd="2" presId="urn:microsoft.com/office/officeart/2005/8/layout/hList6"/>
    <dgm:cxn modelId="{5AB22B88-B8B6-4BFA-9BA7-3BFA9F659074}" type="presOf" srcId="{409DAE5C-550B-4D6E-B0B5-89FCE740CA0C}" destId="{28703C0C-B41F-421C-8260-55656ACEB45B}" srcOrd="0" destOrd="0" presId="urn:microsoft.com/office/officeart/2005/8/layout/hList6"/>
    <dgm:cxn modelId="{EB58AC9E-CC41-4C2F-91C0-18EFA36FA774}" srcId="{4771F16F-F419-4377-8593-6AAA9AD73F0B}" destId="{977F402E-3620-43E9-86A0-2821F3559E28}" srcOrd="0" destOrd="0" parTransId="{85E1CFAA-F73B-4995-B63F-9A36726B6039}" sibTransId="{A5BB2A2C-C533-4CB6-ADA3-D0D8A6D0482B}"/>
    <dgm:cxn modelId="{88FAF99E-A05B-4CFB-A917-020EBEADA079}" type="presOf" srcId="{26509882-D097-4F90-8D30-320C974D97F9}" destId="{E858887B-80AA-4D3B-A708-6D7FDF4315A8}" srcOrd="0" destOrd="3" presId="urn:microsoft.com/office/officeart/2005/8/layout/hList6"/>
    <dgm:cxn modelId="{54AE97A2-98C0-4655-9943-3823C4F13A49}" type="presOf" srcId="{C2BDF734-36B2-493F-B932-E2DF38719E27}" destId="{AC248905-1303-4648-90CC-6488F5AE7FA1}" srcOrd="0" destOrd="3" presId="urn:microsoft.com/office/officeart/2005/8/layout/hList6"/>
    <dgm:cxn modelId="{C14D7DA3-2985-414E-BAEE-BD43B6355D7A}" type="presOf" srcId="{4771F16F-F419-4377-8593-6AAA9AD73F0B}" destId="{5D361D58-0A26-4889-8545-4C1910653959}" srcOrd="0" destOrd="0" presId="urn:microsoft.com/office/officeart/2005/8/layout/hList6"/>
    <dgm:cxn modelId="{764AD5A4-D928-40EF-BA58-F8AF343DAD12}" type="presOf" srcId="{98AB28D6-83FD-4400-924D-B23513EF4ECC}" destId="{E858887B-80AA-4D3B-A708-6D7FDF4315A8}" srcOrd="0" destOrd="0" presId="urn:microsoft.com/office/officeart/2005/8/layout/hList6"/>
    <dgm:cxn modelId="{F43C76A9-B444-4E86-AE1A-946F5794873E}" type="presOf" srcId="{CF374E0A-533C-45C3-98C3-1DCDBF552A74}" destId="{5D361D58-0A26-4889-8545-4C1910653959}" srcOrd="0" destOrd="4" presId="urn:microsoft.com/office/officeart/2005/8/layout/hList6"/>
    <dgm:cxn modelId="{508893B3-0F0D-4B29-9AFB-13616BE35118}" type="presOf" srcId="{BBCB42D0-25E9-4C53-936B-DB3028B8D873}" destId="{E858887B-80AA-4D3B-A708-6D7FDF4315A8}" srcOrd="0" destOrd="1" presId="urn:microsoft.com/office/officeart/2005/8/layout/hList6"/>
    <dgm:cxn modelId="{B7A9DDB3-3A7E-442F-A890-9E1FEC22771F}" srcId="{6E1F9D72-C3AF-4A73-B6D7-07181812F8E6}" destId="{6BC8F451-E08D-4F77-8AA6-BC9B83EE215F}" srcOrd="1" destOrd="0" parTransId="{4707C0EB-6CD5-4772-88C6-92506E3B154D}" sibTransId="{26FA2B6B-8E53-4E54-AFE3-466C2328407F}"/>
    <dgm:cxn modelId="{B837E5C2-6A12-4C1D-B722-D0371DEE4DD7}" srcId="{4771F16F-F419-4377-8593-6AAA9AD73F0B}" destId="{6481E29F-B25E-4C21-9967-4F96CC28BC5A}" srcOrd="4" destOrd="0" parTransId="{D8637A25-8747-4C2A-A0C4-B7F78B2F23EB}" sibTransId="{6FB41C60-E4CD-42E1-AE57-471FE87E7B91}"/>
    <dgm:cxn modelId="{A2C639D8-F2F8-463E-8AA7-826E48E71AF4}" type="presOf" srcId="{2BCBFC8A-B67B-4683-994A-27B63DEF3D95}" destId="{E858887B-80AA-4D3B-A708-6D7FDF4315A8}" srcOrd="0" destOrd="2" presId="urn:microsoft.com/office/officeart/2005/8/layout/hList6"/>
    <dgm:cxn modelId="{EBBD20E5-3425-422F-8853-E40247CC1466}" srcId="{4771F16F-F419-4377-8593-6AAA9AD73F0B}" destId="{3CEA37ED-5772-49B8-AA19-7CFAB2E2FE62}" srcOrd="1" destOrd="0" parTransId="{805B7740-66BF-46AD-814B-DC737B0A1D02}" sibTransId="{4BD17337-7B3E-47CE-9C98-675FA2297662}"/>
    <dgm:cxn modelId="{5F5563E9-A592-42BB-BB78-52932B5B7CAF}" srcId="{98AB28D6-83FD-4400-924D-B23513EF4ECC}" destId="{2BCBFC8A-B67B-4683-994A-27B63DEF3D95}" srcOrd="1" destOrd="0" parTransId="{FAE8EC97-120E-4913-9AC1-8CFDB1402760}" sibTransId="{8BD91A9A-520B-4902-97A6-F49743177514}"/>
    <dgm:cxn modelId="{8FA469FA-F6EF-43D8-9E95-84A70CBEFAC2}" srcId="{409DAE5C-550B-4D6E-B0B5-89FCE740CA0C}" destId="{4771F16F-F419-4377-8593-6AAA9AD73F0B}" srcOrd="2" destOrd="0" parTransId="{FB443372-2D76-46C8-8C82-81034CFA23F4}" sibTransId="{EF68507A-B22D-4524-978D-DED7C09158E4}"/>
    <dgm:cxn modelId="{875FD9FA-C001-445E-8359-D4D13986A81B}" srcId="{409DAE5C-550B-4D6E-B0B5-89FCE740CA0C}" destId="{98AB28D6-83FD-4400-924D-B23513EF4ECC}" srcOrd="1" destOrd="0" parTransId="{3BC911C8-BF63-4FD0-984F-5487A01623A0}" sibTransId="{37E46F81-7D0A-4751-9F0E-B6EFDF000A65}"/>
    <dgm:cxn modelId="{25CC5680-F755-4EAB-B34E-3B33EDD6D597}" type="presParOf" srcId="{28703C0C-B41F-421C-8260-55656ACEB45B}" destId="{AC248905-1303-4648-90CC-6488F5AE7FA1}" srcOrd="0" destOrd="0" presId="urn:microsoft.com/office/officeart/2005/8/layout/hList6"/>
    <dgm:cxn modelId="{831E991B-5714-430F-A8C0-E45F20B8CE60}" type="presParOf" srcId="{28703C0C-B41F-421C-8260-55656ACEB45B}" destId="{D8688D80-DD2F-4119-9BCD-C3AF7FDF8182}" srcOrd="1" destOrd="0" presId="urn:microsoft.com/office/officeart/2005/8/layout/hList6"/>
    <dgm:cxn modelId="{1200C12B-02A3-4ACB-A2BE-8D5F947B33AF}" type="presParOf" srcId="{28703C0C-B41F-421C-8260-55656ACEB45B}" destId="{E858887B-80AA-4D3B-A708-6D7FDF4315A8}" srcOrd="2" destOrd="0" presId="urn:microsoft.com/office/officeart/2005/8/layout/hList6"/>
    <dgm:cxn modelId="{64C15083-9734-4BE7-BBFB-6DDA56C721EA}" type="presParOf" srcId="{28703C0C-B41F-421C-8260-55656ACEB45B}" destId="{CB2B43D5-6620-4F46-AF81-D8D5EAC8151C}" srcOrd="3" destOrd="0" presId="urn:microsoft.com/office/officeart/2005/8/layout/hList6"/>
    <dgm:cxn modelId="{235255B3-6187-4370-9334-614BED787F11}" type="presParOf" srcId="{28703C0C-B41F-421C-8260-55656ACEB45B}" destId="{5D361D58-0A26-4889-8545-4C1910653959}"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48905-1303-4648-90CC-6488F5AE7FA1}">
      <dsp:nvSpPr>
        <dsp:cNvPr id="0" name=""/>
        <dsp:cNvSpPr/>
      </dsp:nvSpPr>
      <dsp:spPr>
        <a:xfrm rot="16200000">
          <a:off x="-422978" y="534881"/>
          <a:ext cx="4331532" cy="3482896"/>
        </a:xfrm>
        <a:prstGeom prst="flowChartManualOperati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ZA" sz="2000" b="1" kern="1200" dirty="0">
              <a:latin typeface="+mj-lt"/>
            </a:rPr>
            <a:t>Prequalifying Criteria</a:t>
          </a:r>
        </a:p>
        <a:p>
          <a:pPr marL="0" lvl="0" indent="0" algn="l" defTabSz="889000">
            <a:lnSpc>
              <a:spcPct val="90000"/>
            </a:lnSpc>
            <a:spcBef>
              <a:spcPct val="0"/>
            </a:spcBef>
            <a:spcAft>
              <a:spcPct val="35000"/>
            </a:spcAft>
            <a:buNone/>
          </a:pPr>
          <a:endParaRPr lang="en-US" sz="2000" b="1" kern="1200" dirty="0">
            <a:latin typeface="+mj-lt"/>
          </a:endParaRPr>
        </a:p>
        <a:p>
          <a:pPr marL="171450" lvl="1" indent="-171450" algn="l" defTabSz="711200">
            <a:lnSpc>
              <a:spcPct val="90000"/>
            </a:lnSpc>
            <a:spcBef>
              <a:spcPct val="0"/>
            </a:spcBef>
            <a:spcAft>
              <a:spcPct val="15000"/>
            </a:spcAft>
            <a:buChar char="•"/>
          </a:pPr>
          <a:r>
            <a:rPr lang="en-ZA" sz="1600" kern="1200" dirty="0"/>
            <a:t>Failure to meet mandatory requirements.</a:t>
          </a:r>
          <a:endParaRPr lang="en-US" sz="1600" kern="1200" dirty="0"/>
        </a:p>
        <a:p>
          <a:pPr marL="171450" lvl="1" indent="-171450" algn="l" defTabSz="711200">
            <a:lnSpc>
              <a:spcPct val="90000"/>
            </a:lnSpc>
            <a:spcBef>
              <a:spcPct val="0"/>
            </a:spcBef>
            <a:spcAft>
              <a:spcPct val="15000"/>
            </a:spcAft>
            <a:buChar char="•"/>
          </a:pPr>
          <a:r>
            <a:rPr lang="en-ZA" sz="1600" kern="1200" dirty="0"/>
            <a:t>Non-submission of mandatory requirements/supporting as per RFP requirements.</a:t>
          </a:r>
          <a:endParaRPr lang="en-US" sz="1600" kern="1200" dirty="0"/>
        </a:p>
        <a:p>
          <a:pPr marL="171450" lvl="1" indent="-171450" algn="l" defTabSz="711200">
            <a:lnSpc>
              <a:spcPct val="90000"/>
            </a:lnSpc>
            <a:spcBef>
              <a:spcPct val="0"/>
            </a:spcBef>
            <a:spcAft>
              <a:spcPct val="15000"/>
            </a:spcAft>
            <a:buChar char="•"/>
          </a:pPr>
          <a:r>
            <a:rPr lang="en-ZA" sz="1600" kern="1200" dirty="0"/>
            <a:t>Invalid / expired mandatory documents submitted.</a:t>
          </a:r>
          <a:endParaRPr lang="en-US" sz="1600" kern="1200" dirty="0"/>
        </a:p>
      </dsp:txBody>
      <dsp:txXfrm rot="5400000">
        <a:off x="1340" y="976869"/>
        <a:ext cx="3482896" cy="2598920"/>
      </dsp:txXfrm>
    </dsp:sp>
    <dsp:sp modelId="{E858887B-80AA-4D3B-A708-6D7FDF4315A8}">
      <dsp:nvSpPr>
        <dsp:cNvPr id="0" name=""/>
        <dsp:cNvSpPr/>
      </dsp:nvSpPr>
      <dsp:spPr>
        <a:xfrm rot="16200000">
          <a:off x="3265854" y="479599"/>
          <a:ext cx="4442096" cy="3482896"/>
        </a:xfrm>
        <a:prstGeom prst="flowChartManualOperati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ZA" sz="2000" b="1" kern="1200" dirty="0"/>
            <a:t>Functional Requirements</a:t>
          </a:r>
        </a:p>
        <a:p>
          <a:pPr marL="0" lvl="0" indent="0" algn="l" defTabSz="889000">
            <a:lnSpc>
              <a:spcPct val="90000"/>
            </a:lnSpc>
            <a:spcBef>
              <a:spcPct val="0"/>
            </a:spcBef>
            <a:spcAft>
              <a:spcPct val="35000"/>
            </a:spcAft>
            <a:buNone/>
          </a:pPr>
          <a:endParaRPr lang="en-US" sz="1800" kern="1200" dirty="0"/>
        </a:p>
        <a:p>
          <a:pPr marL="171450" lvl="1" indent="0" algn="l" defTabSz="711200">
            <a:lnSpc>
              <a:spcPct val="90000"/>
            </a:lnSpc>
            <a:spcBef>
              <a:spcPct val="0"/>
            </a:spcBef>
            <a:spcAft>
              <a:spcPct val="15000"/>
            </a:spcAft>
            <a:buChar char="•"/>
          </a:pPr>
          <a:r>
            <a:rPr lang="en-ZA" sz="1450" kern="1200" dirty="0">
              <a:latin typeface="Tahoma"/>
              <a:ea typeface="+mn-ea"/>
              <a:cs typeface="+mn-cs"/>
            </a:rPr>
            <a:t>Failure to respond to the requirements as per the RFP.</a:t>
          </a:r>
        </a:p>
        <a:p>
          <a:pPr marL="171450" lvl="1" indent="0" algn="l" defTabSz="711200">
            <a:lnSpc>
              <a:spcPct val="90000"/>
            </a:lnSpc>
            <a:spcBef>
              <a:spcPct val="0"/>
            </a:spcBef>
            <a:spcAft>
              <a:spcPct val="15000"/>
            </a:spcAft>
            <a:buChar char="•"/>
          </a:pPr>
          <a:r>
            <a:rPr lang="en-ZA" sz="1450" kern="1200" dirty="0">
              <a:latin typeface="Tahoma"/>
              <a:ea typeface="+mn-ea"/>
              <a:cs typeface="+mn-cs"/>
            </a:rPr>
            <a:t>Response to requirements not clearly articulated in the bid submission.</a:t>
          </a:r>
          <a:endParaRPr lang="en-US" sz="1450" kern="1200" dirty="0">
            <a:latin typeface="Tahoma"/>
            <a:ea typeface="+mn-ea"/>
            <a:cs typeface="+mn-cs"/>
          </a:endParaRPr>
        </a:p>
        <a:p>
          <a:pPr marL="171450" lvl="1" indent="0" algn="l" defTabSz="711200">
            <a:lnSpc>
              <a:spcPct val="90000"/>
            </a:lnSpc>
            <a:spcBef>
              <a:spcPct val="0"/>
            </a:spcBef>
            <a:spcAft>
              <a:spcPct val="15000"/>
            </a:spcAft>
            <a:buChar char="•"/>
          </a:pPr>
          <a:r>
            <a:rPr lang="en-ZA" sz="1450" kern="1200" dirty="0">
              <a:latin typeface="Tahoma"/>
              <a:ea typeface="+mn-ea"/>
              <a:cs typeface="+mn-cs"/>
            </a:rPr>
            <a:t>Non-submission of supporting documents.</a:t>
          </a:r>
          <a:endParaRPr lang="en-US" sz="1450" kern="1200" dirty="0">
            <a:latin typeface="Tahoma"/>
            <a:ea typeface="+mn-ea"/>
            <a:cs typeface="+mn-cs"/>
          </a:endParaRPr>
        </a:p>
        <a:p>
          <a:pPr marL="171450" lvl="1" indent="0" algn="l" defTabSz="711200">
            <a:lnSpc>
              <a:spcPct val="90000"/>
            </a:lnSpc>
            <a:spcBef>
              <a:spcPct val="0"/>
            </a:spcBef>
            <a:spcAft>
              <a:spcPct val="15000"/>
            </a:spcAft>
            <a:buChar char="•"/>
          </a:pPr>
          <a:r>
            <a:rPr lang="en-ZA" sz="1450" kern="1200" dirty="0">
              <a:latin typeface="Tahoma"/>
              <a:ea typeface="+mn-ea"/>
              <a:cs typeface="+mn-cs"/>
            </a:rPr>
            <a:t>Not using the technical evaluation criteria as a guide to respond to key requirements for points allocation.</a:t>
          </a:r>
          <a:endParaRPr lang="en-US" sz="1450" kern="1200" dirty="0"/>
        </a:p>
        <a:p>
          <a:pPr marL="171450" lvl="1" indent="0" algn="l" defTabSz="711200">
            <a:lnSpc>
              <a:spcPct val="90000"/>
            </a:lnSpc>
            <a:spcBef>
              <a:spcPct val="0"/>
            </a:spcBef>
            <a:spcAft>
              <a:spcPct val="15000"/>
            </a:spcAft>
            <a:buChar char="•"/>
          </a:pPr>
          <a:endParaRPr lang="en-US" sz="1600" kern="1200" dirty="0"/>
        </a:p>
        <a:p>
          <a:pPr marL="171450" lvl="1" indent="0" algn="l" defTabSz="711200">
            <a:lnSpc>
              <a:spcPct val="90000"/>
            </a:lnSpc>
            <a:spcBef>
              <a:spcPct val="0"/>
            </a:spcBef>
            <a:spcAft>
              <a:spcPct val="15000"/>
            </a:spcAft>
            <a:buChar char="•"/>
          </a:pPr>
          <a:endParaRPr lang="en-US" sz="1600" kern="1200" dirty="0"/>
        </a:p>
        <a:p>
          <a:pPr marL="171450" lvl="1" indent="0" algn="l" defTabSz="711200">
            <a:lnSpc>
              <a:spcPct val="90000"/>
            </a:lnSpc>
            <a:spcBef>
              <a:spcPct val="0"/>
            </a:spcBef>
            <a:spcAft>
              <a:spcPct val="15000"/>
            </a:spcAft>
            <a:buChar char="•"/>
          </a:pPr>
          <a:endParaRPr lang="en-US" sz="1600" kern="1200" dirty="0"/>
        </a:p>
      </dsp:txBody>
      <dsp:txXfrm rot="5400000">
        <a:off x="3745454" y="888418"/>
        <a:ext cx="3482896" cy="2665258"/>
      </dsp:txXfrm>
    </dsp:sp>
    <dsp:sp modelId="{5D361D58-0A26-4889-8545-4C1910653959}">
      <dsp:nvSpPr>
        <dsp:cNvPr id="0" name=""/>
        <dsp:cNvSpPr/>
      </dsp:nvSpPr>
      <dsp:spPr>
        <a:xfrm rot="16200000">
          <a:off x="7009968" y="479599"/>
          <a:ext cx="4442096" cy="3482896"/>
        </a:xfrm>
        <a:prstGeom prst="flowChartManualOperation">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a:lnSpc>
              <a:spcPct val="90000"/>
            </a:lnSpc>
            <a:spcBef>
              <a:spcPct val="0"/>
            </a:spcBef>
            <a:spcAft>
              <a:spcPct val="35000"/>
            </a:spcAft>
            <a:buNone/>
          </a:pPr>
          <a:r>
            <a:rPr lang="en-ZA" sz="2000" b="1" kern="1200" dirty="0"/>
            <a:t>Administrative</a:t>
          </a:r>
          <a:r>
            <a:rPr lang="en-ZA" sz="2000" kern="1200" dirty="0"/>
            <a:t> </a:t>
          </a:r>
          <a:endParaRPr lang="en-US" sz="2000" kern="1200" dirty="0"/>
        </a:p>
        <a:p>
          <a:pPr marL="114300" lvl="1" indent="-114300" algn="l" defTabSz="622300">
            <a:lnSpc>
              <a:spcPct val="90000"/>
            </a:lnSpc>
            <a:spcBef>
              <a:spcPct val="0"/>
            </a:spcBef>
            <a:spcAft>
              <a:spcPct val="15000"/>
            </a:spcAft>
            <a:buChar char="•"/>
          </a:pPr>
          <a:endParaRPr lang="en-US" sz="1400" kern="1200" dirty="0">
            <a:solidFill>
              <a:srgbClr val="000000">
                <a:hueOff val="0"/>
                <a:satOff val="0"/>
                <a:lumOff val="0"/>
                <a:alphaOff val="0"/>
              </a:srgbClr>
            </a:solidFill>
            <a:latin typeface="Tahoma"/>
            <a:ea typeface="+mn-ea"/>
            <a:cs typeface="+mn-cs"/>
          </a:endParaRPr>
        </a:p>
        <a:p>
          <a:pPr marL="114300" lvl="1" indent="-114300" algn="l" defTabSz="622300">
            <a:lnSpc>
              <a:spcPct val="90000"/>
            </a:lnSpc>
            <a:spcBef>
              <a:spcPct val="0"/>
            </a:spcBef>
            <a:spcAft>
              <a:spcPct val="15000"/>
            </a:spcAft>
            <a:buChar char="•"/>
          </a:pPr>
          <a:r>
            <a:rPr lang="en-ZA" sz="1600" kern="1200" dirty="0">
              <a:latin typeface="Tahoma"/>
              <a:ea typeface="+mn-ea"/>
              <a:cs typeface="+mn-cs"/>
            </a:rPr>
            <a:t>Bid submission not reviewed internally for completeness, accuracy and relevance to the RFP terms of reference.</a:t>
          </a:r>
          <a:endParaRPr lang="en-US" sz="1600" kern="1200" dirty="0">
            <a:latin typeface="Tahoma"/>
            <a:ea typeface="+mn-ea"/>
            <a:cs typeface="+mn-cs"/>
          </a:endParaRPr>
        </a:p>
        <a:p>
          <a:pPr marL="114300" lvl="1" indent="-114300" algn="l" defTabSz="622300">
            <a:lnSpc>
              <a:spcPct val="90000"/>
            </a:lnSpc>
            <a:spcBef>
              <a:spcPct val="0"/>
            </a:spcBef>
            <a:spcAft>
              <a:spcPct val="15000"/>
            </a:spcAft>
            <a:buChar char="•"/>
          </a:pPr>
          <a:r>
            <a:rPr lang="en-ZA" sz="1600" kern="1200" dirty="0">
              <a:latin typeface="Tahoma"/>
              <a:ea typeface="+mn-ea"/>
              <a:cs typeface="+mn-cs"/>
            </a:rPr>
            <a:t>Documents not signed by duly authorised person.</a:t>
          </a:r>
          <a:endParaRPr lang="en-US" sz="1600" kern="1200" dirty="0">
            <a:latin typeface="Tahoma"/>
            <a:ea typeface="+mn-ea"/>
            <a:cs typeface="+mn-cs"/>
          </a:endParaRPr>
        </a:p>
        <a:p>
          <a:pPr marL="114300" lvl="1" indent="-114300" algn="l" defTabSz="622300">
            <a:lnSpc>
              <a:spcPct val="90000"/>
            </a:lnSpc>
            <a:spcBef>
              <a:spcPct val="0"/>
            </a:spcBef>
            <a:spcAft>
              <a:spcPct val="15000"/>
            </a:spcAft>
            <a:buChar char="•"/>
          </a:pPr>
          <a:r>
            <a:rPr lang="en-ZA" sz="1600" kern="1200" dirty="0">
              <a:latin typeface="Tahoma"/>
              <a:ea typeface="+mn-ea"/>
              <a:cs typeface="+mn-cs"/>
            </a:rPr>
            <a:t>Documents partially completed</a:t>
          </a:r>
          <a:endParaRPr lang="en-US" sz="1600" kern="1200" dirty="0">
            <a:latin typeface="Tahoma"/>
            <a:ea typeface="+mn-ea"/>
            <a:cs typeface="+mn-cs"/>
          </a:endParaRPr>
        </a:p>
        <a:p>
          <a:pPr marL="114300" lvl="1" indent="-114300" algn="l" defTabSz="622300">
            <a:lnSpc>
              <a:spcPct val="90000"/>
            </a:lnSpc>
            <a:spcBef>
              <a:spcPct val="0"/>
            </a:spcBef>
            <a:spcAft>
              <a:spcPct val="15000"/>
            </a:spcAft>
            <a:buChar char="•"/>
          </a:pPr>
          <a:r>
            <a:rPr lang="en-ZA" sz="1600" kern="1200" dirty="0">
              <a:latin typeface="Tahoma"/>
              <a:ea typeface="+mn-ea"/>
              <a:cs typeface="+mn-cs"/>
            </a:rPr>
            <a:t> Last minute submission.</a:t>
          </a:r>
          <a:endParaRPr lang="en-US" sz="1600" kern="1200" dirty="0">
            <a:latin typeface="Tahoma"/>
            <a:ea typeface="+mn-ea"/>
            <a:cs typeface="+mn-cs"/>
          </a:endParaRPr>
        </a:p>
        <a:p>
          <a:pPr marL="57150" lvl="1" indent="0" algn="l" defTabSz="444500">
            <a:lnSpc>
              <a:spcPct val="90000"/>
            </a:lnSpc>
            <a:spcBef>
              <a:spcPct val="0"/>
            </a:spcBef>
            <a:spcAft>
              <a:spcPct val="15000"/>
            </a:spcAft>
            <a:buChar char="•"/>
          </a:pPr>
          <a:endParaRPr lang="en-US" sz="1000" kern="1200" dirty="0"/>
        </a:p>
      </dsp:txBody>
      <dsp:txXfrm rot="5400000">
        <a:off x="7489568" y="888418"/>
        <a:ext cx="3482896" cy="2665258"/>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E9E0EE-1DCB-4F30-B077-464F007E46A9}" type="datetimeFigureOut">
              <a:rPr lang="en-GB" smtClean="0"/>
              <a:t>24/08/2026</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CE7D0A-618D-469D-A0F6-7E10C3D47CE6}" type="datetimeFigureOut">
              <a:rPr lang="en-GB" smtClean="0"/>
              <a:t>24/08/2026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a:t>
            </a:fld>
            <a:endParaRPr lang="en-GB" dirty="0"/>
          </a:p>
        </p:txBody>
      </p:sp>
    </p:spTree>
    <p:extLst>
      <p:ext uri="{BB962C8B-B14F-4D97-AF65-F5344CB8AC3E}">
        <p14:creationId xmlns:p14="http://schemas.microsoft.com/office/powerpoint/2010/main" val="225782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788E4-B301-8717-F19F-5002717BA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37485-38A6-D123-DC5F-0BBE59B19E57}"/>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B26ED893-EF3A-2955-244A-F114681541A2}"/>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2BEACD9D-9681-5B99-B095-BD95A0F3326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492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910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502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BE9AF-0C59-E49C-1186-DA9ADD079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7A837-9720-7DF2-D242-CB19E7C7D0B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3159A590-E3C2-D680-A9C1-E281463473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300547-2EC7-11D5-4580-419A46370CA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519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89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C7820-4962-158D-2C69-2742AD517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33F32-76C2-E53B-BEFA-EF65D3660A98}"/>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2E633716-0193-6146-FD06-2D3385C34A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61A0EE-D4A0-2F84-22AB-20F5D692F35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4553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074EA-448B-6570-2021-333A859B6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AA51E-B596-43D0-4488-6465DC7B8F12}"/>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C8DA0D27-7D23-CC1B-C008-ED960D0105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8C428D-04E5-6F7F-F4B6-51ECCDDE440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6291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24BA6-D14E-6F85-1532-1F3C9EF31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52878-A795-94E1-245C-702BA42F3E92}"/>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1AF1CC8-E004-2702-2815-AB6AC147C9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9764F9-48EE-4825-4D2E-A01581868F3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309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A66AB-7182-1496-2068-F19E31FA1F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950B8-ED93-2F36-5717-1BE4076BFB8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07B336C7-9A62-BE46-5F42-B50B72F0C4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F924FE-2B1E-D8BE-241D-FD495280ACA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669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BF836-26AC-C7B2-739A-4364F1F98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79BD5-C990-CDC2-F82B-FD7D36443094}"/>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74EE4FA-A7E5-5808-F183-AFF02CA999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94C991-B414-4AF1-A101-1FD0EBB56ED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018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E10CB-683B-7ED1-B57C-64ACC819A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EC327B-F401-3F06-B706-6586152777B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5C666730-D1B8-8BCD-40D2-92039364B0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B771A0-626E-86DD-FD67-8731AF54D10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4869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DE6C7-2651-22F7-B9E1-599A451DA4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01444-D1EE-4632-4897-0E14BF622AA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1D3DF983-19EA-7D22-74E3-BB5ED9E2E9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49058A-DF4F-90C0-B866-9C1FE500945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327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290CC-DDEC-2007-5CBA-35EDDC2BC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FE6E2-F3B6-0B3F-59A8-4647B9FC1EDB}"/>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2AC3F90D-3246-478B-7613-A1F957CE38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AD0CCE-2147-E8A9-EDAF-2D0A5086A2B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56659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6.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6.emf"/></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oleObject" Target="../embeddings/oleObject5.bin"/><Relationship Id="rId7" Type="http://schemas.openxmlformats.org/officeDocument/2006/relationships/image" Target="../media/image22.png"/><Relationship Id="rId2" Type="http://schemas.openxmlformats.org/officeDocument/2006/relationships/slideMaster" Target="../slideMasters/slideMaster3.xml"/><Relationship Id="rId1" Type="http://schemas.openxmlformats.org/officeDocument/2006/relationships/tags" Target="../tags/tag7.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emf"/><Relationship Id="rId4" Type="http://schemas.openxmlformats.org/officeDocument/2006/relationships/image" Target="../media/image19.emf"/><Relationship Id="rId9" Type="http://schemas.openxmlformats.org/officeDocument/2006/relationships/image" Target="../media/image24.jpe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oleObject" Target="../embeddings/oleObject6.bin"/><Relationship Id="rId7" Type="http://schemas.openxmlformats.org/officeDocument/2006/relationships/image" Target="../media/image2.emf"/><Relationship Id="rId2" Type="http://schemas.openxmlformats.org/officeDocument/2006/relationships/slideMaster" Target="../slideMasters/slideMaster3.xml"/><Relationship Id="rId1" Type="http://schemas.openxmlformats.org/officeDocument/2006/relationships/tags" Target="../tags/tag8.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19.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9.xml"/><Relationship Id="rId6" Type="http://schemas.openxmlformats.org/officeDocument/2006/relationships/image" Target="../media/image2.emf"/><Relationship Id="rId5" Type="http://schemas.openxmlformats.org/officeDocument/2006/relationships/image" Target="../media/image26.jpeg"/><Relationship Id="rId4" Type="http://schemas.openxmlformats.org/officeDocument/2006/relationships/image" Target="../media/image19.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10.xml"/><Relationship Id="rId5" Type="http://schemas.openxmlformats.org/officeDocument/2006/relationships/image" Target="../media/image2.emf"/><Relationship Id="rId4" Type="http://schemas.openxmlformats.org/officeDocument/2006/relationships/image" Target="../media/image19.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11.xml"/><Relationship Id="rId5" Type="http://schemas.openxmlformats.org/officeDocument/2006/relationships/image" Target="../media/image2.emf"/><Relationship Id="rId4" Type="http://schemas.openxmlformats.org/officeDocument/2006/relationships/image" Target="../media/image19.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12.xml"/><Relationship Id="rId4" Type="http://schemas.openxmlformats.org/officeDocument/2006/relationships/image" Target="../media/image19.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3.xml"/><Relationship Id="rId4" Type="http://schemas.openxmlformats.org/officeDocument/2006/relationships/image" Target="../media/image19.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14.xml"/><Relationship Id="rId4" Type="http://schemas.openxmlformats.org/officeDocument/2006/relationships/image" Target="../media/image19.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5.xml"/><Relationship Id="rId4" Type="http://schemas.openxmlformats.org/officeDocument/2006/relationships/image" Target="../media/image19.emf"/></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9.emf"/><Relationship Id="rId4" Type="http://schemas.openxmlformats.org/officeDocument/2006/relationships/oleObject" Target="../embeddings/oleObject14.bin"/></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jpeg"/><Relationship Id="rId1" Type="http://schemas.openxmlformats.org/officeDocument/2006/relationships/slideMaster" Target="../slideMasters/slideMaster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3.xml"/><Relationship Id="rId1" Type="http://schemas.openxmlformats.org/officeDocument/2006/relationships/tags" Target="../tags/tag18.xml"/><Relationship Id="rId4" Type="http://schemas.openxmlformats.org/officeDocument/2006/relationships/image" Target="../media/image19.emf"/></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19.xml"/><Relationship Id="rId4" Type="http://schemas.openxmlformats.org/officeDocument/2006/relationships/image" Target="../media/image16.emf"/></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20.xml"/><Relationship Id="rId4" Type="http://schemas.openxmlformats.org/officeDocument/2006/relationships/image" Target="../media/image41.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21.xml"/><Relationship Id="rId4" Type="http://schemas.openxmlformats.org/officeDocument/2006/relationships/image" Target="../media/image16.emf"/></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16.emf"/><Relationship Id="rId4" Type="http://schemas.openxmlformats.org/officeDocument/2006/relationships/oleObject" Target="../embeddings/oleObject20.bin"/></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5.xml"/><Relationship Id="rId1" Type="http://schemas.openxmlformats.org/officeDocument/2006/relationships/tags" Target="../tags/tag26.xml"/><Relationship Id="rId4" Type="http://schemas.openxmlformats.org/officeDocument/2006/relationships/image" Target="../media/image1.emf"/></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2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6.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4218031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42352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12227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695471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774704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81116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404263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04252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792641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73688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928624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29038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78838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85565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1849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36834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706094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1002957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3955450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41053845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1944517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3564450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6432295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3021980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4151637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5619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1046178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4061579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21274952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1833441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83924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777171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000676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41505751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1875339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7229020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883285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3082944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9335178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221882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486371216"/>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a:t>CLICK TO ADD TITLE</a:t>
            </a:r>
            <a:br>
              <a:rPr lang="en-US"/>
            </a:br>
            <a:r>
              <a:rPr lang="en-US"/>
              <a:t>ON TWO LINES IF NECESSARY</a:t>
            </a:r>
            <a:endParaRPr lang="en-ZA"/>
          </a:p>
        </p:txBody>
      </p:sp>
    </p:spTree>
    <p:extLst>
      <p:ext uri="{BB962C8B-B14F-4D97-AF65-F5344CB8AC3E}">
        <p14:creationId xmlns:p14="http://schemas.microsoft.com/office/powerpoint/2010/main" val="7887596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1_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603894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a:t>CLICK TO ADD TITLE</a:t>
            </a:r>
            <a:br>
              <a:rPr lang="en-US"/>
            </a:br>
            <a:r>
              <a:rPr lang="en-US"/>
              <a:t>ON TWO LINES IF NECESSARY</a:t>
            </a:r>
            <a:endParaRPr lang="en-ZA"/>
          </a:p>
        </p:txBody>
      </p:sp>
    </p:spTree>
    <p:extLst>
      <p:ext uri="{BB962C8B-B14F-4D97-AF65-F5344CB8AC3E}">
        <p14:creationId xmlns:p14="http://schemas.microsoft.com/office/powerpoint/2010/main" val="9474844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35383576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8937750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8334014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787940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1591842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4468417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5509978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103316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3928511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3607985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8034824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268789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3981363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59472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2420882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2396766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5032432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41461748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28091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589152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512524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39906418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178766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25679560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7171942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3885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3206533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7737463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7024404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8092568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33998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141979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140863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6070560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4429540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2135505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8613819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1276726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0999378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001989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9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1176066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243450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07333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301797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117164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27_Custom Layout">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133A3260-8306-4257-A0BD-721390D985C2}"/>
              </a:ext>
            </a:extLst>
          </p:cNvPr>
          <p:cNvGraphicFramePr>
            <a:graphicFrameLocks noChangeAspect="1"/>
          </p:cNvGraphicFramePr>
          <p:nvPr userDrawn="1">
            <p:custDataLst>
              <p:tags r:id="rId1"/>
            </p:custDataLst>
            <p:extLst>
              <p:ext uri="{D42A27DB-BD31-4B8C-83A1-F6EECF244321}">
                <p14:modId xmlns:p14="http://schemas.microsoft.com/office/powerpoint/2010/main" val="3511777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2" name="think-cell data - do not delete" hidden="1">
                        <a:extLst>
                          <a:ext uri="{FF2B5EF4-FFF2-40B4-BE49-F238E27FC236}">
                            <a16:creationId xmlns:a16="http://schemas.microsoft.com/office/drawing/2014/main" id="{133A3260-8306-4257-A0BD-721390D985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9206F151-E325-433A-90A4-F5F53991B3C4}"/>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308913" y="3992256"/>
            <a:ext cx="4893099" cy="2923589"/>
          </a:xfrm>
          <a:prstGeom prst="rect">
            <a:avLst/>
          </a:prstGeom>
        </p:spPr>
      </p:pic>
      <p:pic>
        <p:nvPicPr>
          <p:cNvPr id="7" name="Picture 6">
            <a:extLst>
              <a:ext uri="{FF2B5EF4-FFF2-40B4-BE49-F238E27FC236}">
                <a16:creationId xmlns:a16="http://schemas.microsoft.com/office/drawing/2014/main" id="{F9653B56-473F-48BF-A07C-08A5D5A445DF}"/>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flipH="1">
            <a:off x="6205746" y="655248"/>
            <a:ext cx="5996266" cy="3064465"/>
          </a:xfrm>
          <a:prstGeom prst="rect">
            <a:avLst/>
          </a:prstGeom>
        </p:spPr>
      </p:pic>
      <p:pic>
        <p:nvPicPr>
          <p:cNvPr id="8" name="Picture 7">
            <a:extLst>
              <a:ext uri="{FF2B5EF4-FFF2-40B4-BE49-F238E27FC236}">
                <a16:creationId xmlns:a16="http://schemas.microsoft.com/office/drawing/2014/main" id="{B935B6B8-73DA-406F-9DC2-E017F6720A11}"/>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21310" t="2740"/>
          <a:stretch/>
        </p:blipFill>
        <p:spPr>
          <a:xfrm rot="10800000">
            <a:off x="6629728" y="70336"/>
            <a:ext cx="5562271" cy="7379863"/>
          </a:xfrm>
          <a:prstGeom prst="rect">
            <a:avLst/>
          </a:prstGeom>
        </p:spPr>
      </p:pic>
      <p:sp>
        <p:nvSpPr>
          <p:cNvPr id="9" name="Freeform 226">
            <a:extLst>
              <a:ext uri="{FF2B5EF4-FFF2-40B4-BE49-F238E27FC236}">
                <a16:creationId xmlns:a16="http://schemas.microsoft.com/office/drawing/2014/main" id="{A37E4269-3ACF-4A53-B45A-CB52466C93E0}"/>
              </a:ext>
            </a:extLst>
          </p:cNvPr>
          <p:cNvSpPr/>
          <p:nvPr userDrawn="1"/>
        </p:nvSpPr>
        <p:spPr>
          <a:xfrm>
            <a:off x="15772" y="680511"/>
            <a:ext cx="12124104" cy="6699353"/>
          </a:xfrm>
          <a:custGeom>
            <a:avLst/>
            <a:gdLst>
              <a:gd name="connsiteX0" fmla="*/ 13283513 w 13345297"/>
              <a:gd name="connsiteY0" fmla="*/ 0 h 6932141"/>
              <a:gd name="connsiteX1" fmla="*/ 7537621 w 13345297"/>
              <a:gd name="connsiteY1" fmla="*/ 2792628 h 6932141"/>
              <a:gd name="connsiteX2" fmla="*/ 7463481 w 13345297"/>
              <a:gd name="connsiteY2" fmla="*/ 4139514 h 6932141"/>
              <a:gd name="connsiteX3" fmla="*/ 13345297 w 13345297"/>
              <a:gd name="connsiteY3" fmla="*/ 6932141 h 6932141"/>
              <a:gd name="connsiteX4" fmla="*/ 0 w 13345297"/>
              <a:gd name="connsiteY4" fmla="*/ 6932141 h 6932141"/>
              <a:gd name="connsiteX5" fmla="*/ 0 w 13345297"/>
              <a:gd name="connsiteY5" fmla="*/ 37071 h 6932141"/>
              <a:gd name="connsiteX6" fmla="*/ 13221729 w 13345297"/>
              <a:gd name="connsiteY6" fmla="*/ 37071 h 6932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45297" h="6932141">
                <a:moveTo>
                  <a:pt x="13283513" y="0"/>
                </a:moveTo>
                <a:lnTo>
                  <a:pt x="7537621" y="2792628"/>
                </a:lnTo>
                <a:lnTo>
                  <a:pt x="7463481" y="4139514"/>
                </a:lnTo>
                <a:lnTo>
                  <a:pt x="13345297" y="6932141"/>
                </a:lnTo>
                <a:lnTo>
                  <a:pt x="0" y="6932141"/>
                </a:lnTo>
                <a:lnTo>
                  <a:pt x="0" y="37071"/>
                </a:lnTo>
                <a:lnTo>
                  <a:pt x="13221729" y="37071"/>
                </a:lnTo>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A022EF92-5A2D-4DD6-9C1E-7C85F453B4A0}"/>
              </a:ext>
            </a:extLst>
          </p:cNvPr>
          <p:cNvPicPr>
            <a:picLocks noChangeAspect="1"/>
          </p:cNvPicPr>
          <p:nvPr userDrawn="1"/>
        </p:nvPicPr>
        <p:blipFill>
          <a:blip r:embed="rId8" cstate="email">
            <a:extLst>
              <a:ext uri="{28A0092B-C50C-407E-A947-70E740481C1C}">
                <a14:useLocalDpi xmlns:a14="http://schemas.microsoft.com/office/drawing/2010/main"/>
              </a:ext>
            </a:extLst>
          </a:blip>
          <a:stretch/>
        </p:blipFill>
        <p:spPr>
          <a:xfrm>
            <a:off x="6213" y="3988757"/>
            <a:ext cx="4658056" cy="3307393"/>
          </a:xfrm>
          <a:prstGeom prst="rect">
            <a:avLst/>
          </a:prstGeom>
        </p:spPr>
      </p:pic>
      <p:pic>
        <p:nvPicPr>
          <p:cNvPr id="11" name="Picture 10">
            <a:extLst>
              <a:ext uri="{FF2B5EF4-FFF2-40B4-BE49-F238E27FC236}">
                <a16:creationId xmlns:a16="http://schemas.microsoft.com/office/drawing/2014/main" id="{D84BC4EF-6E0B-47A4-AEC3-1BF7565A6764}"/>
              </a:ext>
            </a:extLst>
          </p:cNvPr>
          <p:cNvPicPr>
            <a:picLocks noChangeAspect="1"/>
          </p:cNvPicPr>
          <p:nvPr userDrawn="1"/>
        </p:nvPicPr>
        <p:blipFill rotWithShape="1">
          <a:blip r:embed="rId9" cstate="email">
            <a:extLst>
              <a:ext uri="{28A0092B-C50C-407E-A947-70E740481C1C}">
                <a14:useLocalDpi xmlns:a14="http://schemas.microsoft.com/office/drawing/2010/main"/>
              </a:ext>
            </a:extLst>
          </a:blip>
          <a:srcRect/>
          <a:stretch/>
        </p:blipFill>
        <p:spPr>
          <a:xfrm>
            <a:off x="12357" y="883089"/>
            <a:ext cx="5183948" cy="2838142"/>
          </a:xfrm>
          <a:prstGeom prst="rect">
            <a:avLst/>
          </a:prstGeom>
        </p:spPr>
      </p:pic>
      <p:pic>
        <p:nvPicPr>
          <p:cNvPr id="12" name="Picture 11">
            <a:extLst>
              <a:ext uri="{FF2B5EF4-FFF2-40B4-BE49-F238E27FC236}">
                <a16:creationId xmlns:a16="http://schemas.microsoft.com/office/drawing/2014/main" id="{4A9E588C-4416-48F1-8428-1DDED0C7CB48}"/>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0640060" y="229432"/>
            <a:ext cx="1249793" cy="851629"/>
          </a:xfrm>
          <a:prstGeom prst="rect">
            <a:avLst/>
          </a:prstGeom>
        </p:spPr>
      </p:pic>
      <p:pic>
        <p:nvPicPr>
          <p:cNvPr id="13" name="Picture 12">
            <a:extLst>
              <a:ext uri="{FF2B5EF4-FFF2-40B4-BE49-F238E27FC236}">
                <a16:creationId xmlns:a16="http://schemas.microsoft.com/office/drawing/2014/main" id="{91C8DB9C-20D0-474D-B606-948600405F26}"/>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21310"/>
          <a:stretch/>
        </p:blipFill>
        <p:spPr>
          <a:xfrm>
            <a:off x="17304" y="314831"/>
            <a:ext cx="5474875" cy="7111923"/>
          </a:xfrm>
          <a:prstGeom prst="rect">
            <a:avLst/>
          </a:prstGeom>
        </p:spPr>
      </p:pic>
      <p:sp>
        <p:nvSpPr>
          <p:cNvPr id="14" name="Oval 13">
            <a:extLst>
              <a:ext uri="{FF2B5EF4-FFF2-40B4-BE49-F238E27FC236}">
                <a16:creationId xmlns:a16="http://schemas.microsoft.com/office/drawing/2014/main" id="{E3794CB7-9797-4256-8B63-B1B1D535B6C0}"/>
              </a:ext>
            </a:extLst>
          </p:cNvPr>
          <p:cNvSpPr/>
          <p:nvPr userDrawn="1"/>
        </p:nvSpPr>
        <p:spPr>
          <a:xfrm>
            <a:off x="4238985" y="2274202"/>
            <a:ext cx="3533416" cy="3362848"/>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5" name="TextBox 14">
            <a:extLst>
              <a:ext uri="{FF2B5EF4-FFF2-40B4-BE49-F238E27FC236}">
                <a16:creationId xmlns:a16="http://schemas.microsoft.com/office/drawing/2014/main" id="{A266EBAD-4855-4F33-9E43-1F98D88D60B3}"/>
              </a:ext>
            </a:extLst>
          </p:cNvPr>
          <p:cNvSpPr txBox="1"/>
          <p:nvPr userDrawn="1"/>
        </p:nvSpPr>
        <p:spPr>
          <a:xfrm>
            <a:off x="4480560" y="3474881"/>
            <a:ext cx="317163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a:ln>
                  <a:noFill/>
                </a:ln>
                <a:solidFill>
                  <a:srgbClr val="FF0000"/>
                </a:solidFill>
                <a:effectLst/>
                <a:uLnTx/>
                <a:uFillTx/>
                <a:latin typeface="Apex New Bold" panose="02010600040501010103" pitchFamily="2" charset="77"/>
                <a:ea typeface="Apex New Bold" panose="02010600040501010103" pitchFamily="2" charset="77"/>
                <a:cs typeface="+mn-cs"/>
              </a:rPr>
              <a:t>REINVENT</a:t>
            </a:r>
          </a:p>
        </p:txBody>
      </p:sp>
      <p:sp>
        <p:nvSpPr>
          <p:cNvPr id="16" name="TextBox 15">
            <a:extLst>
              <a:ext uri="{FF2B5EF4-FFF2-40B4-BE49-F238E27FC236}">
                <a16:creationId xmlns:a16="http://schemas.microsoft.com/office/drawing/2014/main" id="{81B2FCF9-6300-483A-B96F-717AE6C73560}"/>
              </a:ext>
            </a:extLst>
          </p:cNvPr>
          <p:cNvSpPr txBox="1"/>
          <p:nvPr userDrawn="1"/>
        </p:nvSpPr>
        <p:spPr>
          <a:xfrm>
            <a:off x="4403985" y="4004984"/>
            <a:ext cx="32403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a:ln>
                  <a:noFill/>
                </a:ln>
                <a:solidFill>
                  <a:srgbClr val="000000"/>
                </a:solidFill>
                <a:effectLst/>
                <a:uLnTx/>
                <a:uFillTx/>
                <a:latin typeface="Apex New Light" panose="02010600040501010103" pitchFamily="2" charset="77"/>
                <a:ea typeface="Apex New Light" panose="02010600040501010103" pitchFamily="2" charset="77"/>
                <a:cs typeface="+mn-cs"/>
              </a:rPr>
              <a:t>for GROWTH</a:t>
            </a:r>
          </a:p>
        </p:txBody>
      </p:sp>
      <p:sp>
        <p:nvSpPr>
          <p:cNvPr id="17" name="Arc 16">
            <a:extLst>
              <a:ext uri="{FF2B5EF4-FFF2-40B4-BE49-F238E27FC236}">
                <a16:creationId xmlns:a16="http://schemas.microsoft.com/office/drawing/2014/main" id="{F11BCE3C-8506-427D-A104-C8A74AFE28F8}"/>
              </a:ext>
            </a:extLst>
          </p:cNvPr>
          <p:cNvSpPr/>
          <p:nvPr userDrawn="1"/>
        </p:nvSpPr>
        <p:spPr>
          <a:xfrm>
            <a:off x="4403985" y="2274202"/>
            <a:ext cx="3240360" cy="3240360"/>
          </a:xfrm>
          <a:prstGeom prst="arc">
            <a:avLst>
              <a:gd name="adj1" fmla="val 16393861"/>
              <a:gd name="adj2" fmla="val 20308897"/>
            </a:avLst>
          </a:prstGeom>
          <a:noFill/>
          <a:ln w="133350">
            <a:solidFill>
              <a:srgbClr val="7DBA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8" name="Arc 17">
            <a:extLst>
              <a:ext uri="{FF2B5EF4-FFF2-40B4-BE49-F238E27FC236}">
                <a16:creationId xmlns:a16="http://schemas.microsoft.com/office/drawing/2014/main" id="{4D13760A-625B-4681-B465-D321B4F09CA3}"/>
              </a:ext>
            </a:extLst>
          </p:cNvPr>
          <p:cNvSpPr/>
          <p:nvPr userDrawn="1"/>
        </p:nvSpPr>
        <p:spPr>
          <a:xfrm>
            <a:off x="4403985" y="2274202"/>
            <a:ext cx="3240360" cy="3240360"/>
          </a:xfrm>
          <a:prstGeom prst="arc">
            <a:avLst>
              <a:gd name="adj1" fmla="val 1559809"/>
              <a:gd name="adj2" fmla="val 5184207"/>
            </a:avLst>
          </a:prstGeom>
          <a:noFill/>
          <a:ln w="133350">
            <a:solidFill>
              <a:srgbClr val="F7312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19" name="Arc 18">
            <a:extLst>
              <a:ext uri="{FF2B5EF4-FFF2-40B4-BE49-F238E27FC236}">
                <a16:creationId xmlns:a16="http://schemas.microsoft.com/office/drawing/2014/main" id="{C2280028-4EDF-407B-A597-9083E8CD670F}"/>
              </a:ext>
            </a:extLst>
          </p:cNvPr>
          <p:cNvSpPr/>
          <p:nvPr userDrawn="1"/>
        </p:nvSpPr>
        <p:spPr>
          <a:xfrm>
            <a:off x="4408416" y="2274202"/>
            <a:ext cx="3240360" cy="3240360"/>
          </a:xfrm>
          <a:prstGeom prst="arc">
            <a:avLst>
              <a:gd name="adj1" fmla="val 5241315"/>
              <a:gd name="adj2" fmla="val 9393286"/>
            </a:avLst>
          </a:prstGeom>
          <a:noFill/>
          <a:ln w="133350">
            <a:solidFill>
              <a:srgbClr val="7DBA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20" name="Arc 19">
            <a:extLst>
              <a:ext uri="{FF2B5EF4-FFF2-40B4-BE49-F238E27FC236}">
                <a16:creationId xmlns:a16="http://schemas.microsoft.com/office/drawing/2014/main" id="{14978678-F66E-4B7B-B5F4-6BFB82EE5F8A}"/>
              </a:ext>
            </a:extLst>
          </p:cNvPr>
          <p:cNvSpPr/>
          <p:nvPr userDrawn="1"/>
        </p:nvSpPr>
        <p:spPr>
          <a:xfrm>
            <a:off x="4368816" y="2274202"/>
            <a:ext cx="3240360" cy="3240360"/>
          </a:xfrm>
          <a:prstGeom prst="arc">
            <a:avLst>
              <a:gd name="adj1" fmla="val 12600235"/>
              <a:gd name="adj2" fmla="val 16405238"/>
            </a:avLst>
          </a:prstGeom>
          <a:noFill/>
          <a:ln w="133350">
            <a:solidFill>
              <a:srgbClr val="F7312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100"/>
              </a:spcBef>
              <a:spcAft>
                <a:spcPts val="10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Tahoma"/>
              <a:ea typeface="+mn-ea"/>
              <a:cs typeface="+mn-cs"/>
            </a:endParaRPr>
          </a:p>
        </p:txBody>
      </p:sp>
      <p:sp>
        <p:nvSpPr>
          <p:cNvPr id="21" name="Rectangle 20">
            <a:extLst>
              <a:ext uri="{FF2B5EF4-FFF2-40B4-BE49-F238E27FC236}">
                <a16:creationId xmlns:a16="http://schemas.microsoft.com/office/drawing/2014/main" id="{7090AA4D-D4F5-4B2B-B646-B0058E64B2AB}"/>
              </a:ext>
            </a:extLst>
          </p:cNvPr>
          <p:cNvSpPr/>
          <p:nvPr userDrawn="1"/>
        </p:nvSpPr>
        <p:spPr>
          <a:xfrm>
            <a:off x="-6235" y="22311"/>
            <a:ext cx="7694124" cy="747896"/>
          </a:xfrm>
          <a:prstGeom prst="rect">
            <a:avLst/>
          </a:prstGeom>
          <a:solidFill>
            <a:schemeClr val="bg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10000"/>
              </a:lnSpc>
              <a:spcBef>
                <a:spcPts val="100"/>
              </a:spcBef>
              <a:spcAft>
                <a:spcPts val="100"/>
              </a:spcAft>
              <a:buClrTx/>
              <a:buSzTx/>
              <a:buFontTx/>
              <a:buNone/>
              <a:tabLst/>
              <a:defRPr/>
            </a:pPr>
            <a:endParaRPr kumimoji="0" lang="en-ZA" sz="1200" b="0" i="0" u="none" strike="noStrike" kern="1200" cap="none" spc="0" normalizeH="0" baseline="0" noProof="0">
              <a:ln>
                <a:noFill/>
              </a:ln>
              <a:solidFill>
                <a:srgbClr val="000000"/>
              </a:solidFill>
              <a:effectLst/>
              <a:uLnTx/>
              <a:uFillTx/>
              <a:latin typeface="Tahoma"/>
              <a:ea typeface="+mn-ea"/>
              <a:cs typeface="+mn-cs"/>
            </a:endParaRPr>
          </a:p>
        </p:txBody>
      </p:sp>
      <p:sp>
        <p:nvSpPr>
          <p:cNvPr id="24" name="Title 1">
            <a:extLst>
              <a:ext uri="{FF2B5EF4-FFF2-40B4-BE49-F238E27FC236}">
                <a16:creationId xmlns:a16="http://schemas.microsoft.com/office/drawing/2014/main" id="{8158C487-2771-4DD9-A607-C5ACFE4AA019}"/>
              </a:ext>
            </a:extLst>
          </p:cNvPr>
          <p:cNvSpPr>
            <a:spLocks noGrp="1"/>
          </p:cNvSpPr>
          <p:nvPr>
            <p:ph type="title"/>
          </p:nvPr>
        </p:nvSpPr>
        <p:spPr>
          <a:xfrm>
            <a:off x="2095562" y="695258"/>
            <a:ext cx="7412385" cy="707886"/>
          </a:xfrm>
          <a:prstGeom prst="rect">
            <a:avLst/>
          </a:prstGeom>
        </p:spPr>
        <p:txBody>
          <a:bodyPr vert="horz" wrap="square" anchor="t">
            <a:spAutoFit/>
          </a:bodyPr>
          <a:lstStyle>
            <a:lvl1pPr algn="ctr">
              <a:defRPr sz="4000">
                <a:solidFill>
                  <a:schemeClr val="tx1"/>
                </a:solidFill>
              </a:defRPr>
            </a:lvl1pPr>
          </a:lstStyle>
          <a:p>
            <a:r>
              <a:rPr lang="en-GB"/>
              <a:t>Click to edit Master title style</a:t>
            </a:r>
            <a:endParaRPr lang="en-US"/>
          </a:p>
        </p:txBody>
      </p:sp>
      <p:sp>
        <p:nvSpPr>
          <p:cNvPr id="25" name="Text Placeholder 18">
            <a:extLst>
              <a:ext uri="{FF2B5EF4-FFF2-40B4-BE49-F238E27FC236}">
                <a16:creationId xmlns:a16="http://schemas.microsoft.com/office/drawing/2014/main" id="{26188B38-5648-4FF6-AB4B-D24D3DAD7EF7}"/>
              </a:ext>
            </a:extLst>
          </p:cNvPr>
          <p:cNvSpPr>
            <a:spLocks noGrp="1"/>
          </p:cNvSpPr>
          <p:nvPr>
            <p:ph type="body" sz="quarter" idx="13" hasCustomPrompt="1"/>
          </p:nvPr>
        </p:nvSpPr>
        <p:spPr>
          <a:xfrm>
            <a:off x="3247292" y="5778087"/>
            <a:ext cx="5650523" cy="481011"/>
          </a:xfrm>
          <a:prstGeom prst="rect">
            <a:avLst/>
          </a:prstGeom>
        </p:spPr>
        <p:txBody>
          <a:bodyPr wrap="square" tIns="144000">
            <a:spAutoFit/>
          </a:bodyPr>
          <a:lstStyle>
            <a:lvl1pPr algn="ctr">
              <a:defRPr sz="1800" b="0" i="0">
                <a:solidFill>
                  <a:schemeClr val="tx1">
                    <a:lumMod val="75000"/>
                    <a:lumOff val="25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29" name="Oval 28">
            <a:extLst>
              <a:ext uri="{FF2B5EF4-FFF2-40B4-BE49-F238E27FC236}">
                <a16:creationId xmlns:a16="http://schemas.microsoft.com/office/drawing/2014/main" id="{1D8856A9-4705-485B-B1B4-E4B4A635FD6D}"/>
              </a:ext>
            </a:extLst>
          </p:cNvPr>
          <p:cNvSpPr>
            <a:spLocks noChangeAspect="1"/>
          </p:cNvSpPr>
          <p:nvPr userDrawn="1"/>
        </p:nvSpPr>
        <p:spPr>
          <a:xfrm>
            <a:off x="4262431" y="2142112"/>
            <a:ext cx="3533416" cy="3499621"/>
          </a:xfrm>
          <a:prstGeom prst="ellipse">
            <a:avLst/>
          </a:prstGeom>
          <a:noFill/>
          <a:ln w="146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9004954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6696237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BEA2F69-D038-4F0A-B2F8-6ECB05CE2C1C}"/>
              </a:ext>
            </a:extLst>
          </p:cNvPr>
          <p:cNvGraphicFramePr>
            <a:graphicFrameLocks noChangeAspect="1"/>
          </p:cNvGraphicFramePr>
          <p:nvPr userDrawn="1">
            <p:custDataLst>
              <p:tags r:id="rId1"/>
            </p:custDataLst>
            <p:extLst>
              <p:ext uri="{D42A27DB-BD31-4B8C-83A1-F6EECF244321}">
                <p14:modId xmlns:p14="http://schemas.microsoft.com/office/powerpoint/2010/main" val="16167152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8" name="think-cell data - do not delete" hidden="1">
                        <a:extLst>
                          <a:ext uri="{FF2B5EF4-FFF2-40B4-BE49-F238E27FC236}">
                            <a16:creationId xmlns:a16="http://schemas.microsoft.com/office/drawing/2014/main" id="{5BEA2F69-D038-4F0A-B2F8-6ECB05CE2C1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Right Triangle 10">
            <a:extLst>
              <a:ext uri="{FF2B5EF4-FFF2-40B4-BE49-F238E27FC236}">
                <a16:creationId xmlns:a16="http://schemas.microsoft.com/office/drawing/2014/main" id="{9F188945-15C7-4DC6-9BF3-20FA32EE7D55}"/>
              </a:ext>
            </a:extLst>
          </p:cNvPr>
          <p:cNvSpPr/>
          <p:nvPr userDrawn="1"/>
        </p:nvSpPr>
        <p:spPr>
          <a:xfrm>
            <a:off x="7282542" y="-11982"/>
            <a:ext cx="4259159"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14" name="Rectangle 13">
            <a:extLst>
              <a:ext uri="{FF2B5EF4-FFF2-40B4-BE49-F238E27FC236}">
                <a16:creationId xmlns:a16="http://schemas.microsoft.com/office/drawing/2014/main" id="{03A00815-08AB-4105-AD09-243AB946B9D4}"/>
              </a:ext>
            </a:extLst>
          </p:cNvPr>
          <p:cNvSpPr/>
          <p:nvPr userDrawn="1"/>
        </p:nvSpPr>
        <p:spPr>
          <a:xfrm>
            <a:off x="46892" y="0"/>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10" name="Rectangle 9">
            <a:extLst>
              <a:ext uri="{FF2B5EF4-FFF2-40B4-BE49-F238E27FC236}">
                <a16:creationId xmlns:a16="http://schemas.microsoft.com/office/drawing/2014/main" id="{A77399F7-DE04-4424-83B3-98D4B673AC28}"/>
              </a:ext>
            </a:extLst>
          </p:cNvPr>
          <p:cNvSpPr/>
          <p:nvPr userDrawn="1"/>
        </p:nvSpPr>
        <p:spPr>
          <a:xfrm>
            <a:off x="0" y="-259"/>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9" name="Picture Placeholder 14">
            <a:extLst>
              <a:ext uri="{FF2B5EF4-FFF2-40B4-BE49-F238E27FC236}">
                <a16:creationId xmlns:a16="http://schemas.microsoft.com/office/drawing/2014/main" id="{3AF82E7E-0C61-4154-ADDA-05A8436C4FCE}"/>
              </a:ext>
            </a:extLst>
          </p:cNvPr>
          <p:cNvPicPr>
            <a:picLocks noChangeAspect="1"/>
          </p:cNvPicPr>
          <p:nvPr userDrawn="1"/>
        </p:nvPicPr>
        <p:blipFill rotWithShape="1">
          <a:blip r:embed="rId5" cstate="email">
            <a:extLst>
              <a:ext uri="{BEBA8EAE-BF5A-486C-A8C5-ECC9F3942E4B}">
                <a14:imgProps xmlns:a14="http://schemas.microsoft.com/office/drawing/2010/main">
                  <a14:imgLayer r:embed="rId6">
                    <a14:imgEffect>
                      <a14:saturation sat="66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p:spPr>
      </p:pic>
      <p:sp>
        <p:nvSpPr>
          <p:cNvPr id="2" name="Freeform 1">
            <a:extLst>
              <a:ext uri="{FF2B5EF4-FFF2-40B4-BE49-F238E27FC236}">
                <a16:creationId xmlns:a16="http://schemas.microsoft.com/office/drawing/2014/main" id="{8CE118E7-1BAE-2BED-BA49-7E01CC506DEF}"/>
              </a:ext>
            </a:extLst>
          </p:cNvPr>
          <p:cNvSpPr/>
          <p:nvPr userDrawn="1"/>
        </p:nvSpPr>
        <p:spPr>
          <a:xfrm>
            <a:off x="11521842" y="6498203"/>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6" name="Title 1">
            <a:extLst>
              <a:ext uri="{FF2B5EF4-FFF2-40B4-BE49-F238E27FC236}">
                <a16:creationId xmlns:a16="http://schemas.microsoft.com/office/drawing/2014/main" id="{79572589-8117-4942-8454-C9625F441BDB}"/>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3200" b="0">
                <a:solidFill>
                  <a:schemeClr val="tx1">
                    <a:lumMod val="65000"/>
                    <a:lumOff val="35000"/>
                  </a:schemeClr>
                </a:solidFill>
                <a:latin typeface="Arial Narrow" panose="020B0606020202030204" pitchFamily="34" charset="0"/>
              </a:defRPr>
            </a:lvl1pPr>
          </a:lstStyle>
          <a:p>
            <a:r>
              <a:rPr lang="en-US"/>
              <a:t>Click To Edit Custom Slide</a:t>
            </a:r>
            <a:endParaRPr lang="en-GB"/>
          </a:p>
        </p:txBody>
      </p:sp>
      <p:sp>
        <p:nvSpPr>
          <p:cNvPr id="17" name="Text Placeholder 13">
            <a:extLst>
              <a:ext uri="{FF2B5EF4-FFF2-40B4-BE49-F238E27FC236}">
                <a16:creationId xmlns:a16="http://schemas.microsoft.com/office/drawing/2014/main" id="{77122B2F-AF98-407F-9C21-F3D473F3E497}"/>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pic>
        <p:nvPicPr>
          <p:cNvPr id="19" name="Picture 18">
            <a:extLst>
              <a:ext uri="{FF2B5EF4-FFF2-40B4-BE49-F238E27FC236}">
                <a16:creationId xmlns:a16="http://schemas.microsoft.com/office/drawing/2014/main" id="{350528D2-00C4-4DDD-9AD7-1551A4DB88B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9022777" y="5716088"/>
            <a:ext cx="1428987" cy="973735"/>
          </a:xfrm>
          <a:prstGeom prst="rect">
            <a:avLst/>
          </a:prstGeom>
        </p:spPr>
      </p:pic>
      <p:sp>
        <p:nvSpPr>
          <p:cNvPr id="4" name="Right Triangle 3">
            <a:extLst>
              <a:ext uri="{FF2B5EF4-FFF2-40B4-BE49-F238E27FC236}">
                <a16:creationId xmlns:a16="http://schemas.microsoft.com/office/drawing/2014/main" id="{C88EED07-FA0A-43F0-8F39-33A191746932}"/>
              </a:ext>
            </a:extLst>
          </p:cNvPr>
          <p:cNvSpPr/>
          <p:nvPr userDrawn="1"/>
        </p:nvSpPr>
        <p:spPr>
          <a:xfrm>
            <a:off x="7282540" y="-11982"/>
            <a:ext cx="4239301"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13" name="Picture 12">
            <a:extLst>
              <a:ext uri="{FF2B5EF4-FFF2-40B4-BE49-F238E27FC236}">
                <a16:creationId xmlns:a16="http://schemas.microsoft.com/office/drawing/2014/main" id="{4209274E-9595-4FB5-A1C6-0F83B171B1DA}"/>
              </a:ext>
            </a:extLst>
          </p:cNvPr>
          <p:cNvPicPr>
            <a:picLocks noChangeAspect="1"/>
          </p:cNvPicPr>
          <p:nvPr userDrawn="1"/>
        </p:nvPicPr>
        <p:blipFill>
          <a:blip r:embed="rId8"/>
          <a:stretch>
            <a:fillRect/>
          </a:stretch>
        </p:blipFill>
        <p:spPr>
          <a:xfrm>
            <a:off x="-4036" y="-1033"/>
            <a:ext cx="501343" cy="956050"/>
          </a:xfrm>
          <a:prstGeom prst="rect">
            <a:avLst/>
          </a:prstGeom>
        </p:spPr>
      </p:pic>
    </p:spTree>
    <p:extLst>
      <p:ext uri="{BB962C8B-B14F-4D97-AF65-F5344CB8AC3E}">
        <p14:creationId xmlns:p14="http://schemas.microsoft.com/office/powerpoint/2010/main" val="33090558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BEA2F69-D038-4F0A-B2F8-6ECB05CE2C1C}"/>
              </a:ext>
            </a:extLst>
          </p:cNvPr>
          <p:cNvGraphicFramePr>
            <a:graphicFrameLocks noChangeAspect="1"/>
          </p:cNvGraphicFramePr>
          <p:nvPr userDrawn="1">
            <p:custDataLst>
              <p:tags r:id="rId1"/>
            </p:custDataLst>
            <p:extLst>
              <p:ext uri="{D42A27DB-BD31-4B8C-83A1-F6EECF244321}">
                <p14:modId xmlns:p14="http://schemas.microsoft.com/office/powerpoint/2010/main" val="40476149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8" name="think-cell data - do not delete" hidden="1">
                        <a:extLst>
                          <a:ext uri="{FF2B5EF4-FFF2-40B4-BE49-F238E27FC236}">
                            <a16:creationId xmlns:a16="http://schemas.microsoft.com/office/drawing/2014/main" id="{5BEA2F69-D038-4F0A-B2F8-6ECB05CE2C1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79572589-8117-4942-8454-C9625F441BDB}"/>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4000"/>
            </a:lvl1pPr>
          </a:lstStyle>
          <a:p>
            <a:r>
              <a:rPr lang="en-US"/>
              <a:t>Click To Edit Custom Slide</a:t>
            </a:r>
            <a:endParaRPr lang="en-GB"/>
          </a:p>
        </p:txBody>
      </p:sp>
      <p:sp>
        <p:nvSpPr>
          <p:cNvPr id="17" name="Text Placeholder 13">
            <a:extLst>
              <a:ext uri="{FF2B5EF4-FFF2-40B4-BE49-F238E27FC236}">
                <a16:creationId xmlns:a16="http://schemas.microsoft.com/office/drawing/2014/main" id="{77122B2F-AF98-407F-9C21-F3D473F3E497}"/>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11" name="Right Triangle 10">
            <a:extLst>
              <a:ext uri="{FF2B5EF4-FFF2-40B4-BE49-F238E27FC236}">
                <a16:creationId xmlns:a16="http://schemas.microsoft.com/office/drawing/2014/main" id="{9F188945-15C7-4DC6-9BF3-20FA32EE7D55}"/>
              </a:ext>
            </a:extLst>
          </p:cNvPr>
          <p:cNvSpPr/>
          <p:nvPr userDrawn="1"/>
        </p:nvSpPr>
        <p:spPr>
          <a:xfrm>
            <a:off x="7282542" y="-11982"/>
            <a:ext cx="4259159" cy="6858257"/>
          </a:xfrm>
          <a:prstGeom prst="rtTriangl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pic>
        <p:nvPicPr>
          <p:cNvPr id="24" name="Picture Placeholder 433" descr="Colourful cargo containers stacked with a worker standing">
            <a:extLst>
              <a:ext uri="{FF2B5EF4-FFF2-40B4-BE49-F238E27FC236}">
                <a16:creationId xmlns:a16="http://schemas.microsoft.com/office/drawing/2014/main" id="{E294B147-833C-4695-9F82-2E26F5411F55}"/>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242511" y="-11982"/>
            <a:ext cx="5011668" cy="6858000"/>
          </a:xfrm>
          <a:prstGeom prst="rect">
            <a:avLst/>
          </a:prstGeom>
        </p:spPr>
      </p:pic>
      <p:sp>
        <p:nvSpPr>
          <p:cNvPr id="18" name="Right Triangle 17">
            <a:extLst>
              <a:ext uri="{FF2B5EF4-FFF2-40B4-BE49-F238E27FC236}">
                <a16:creationId xmlns:a16="http://schemas.microsoft.com/office/drawing/2014/main" id="{9749317F-83FA-4172-B401-BAFE2AAD9ED6}"/>
              </a:ext>
            </a:extLst>
          </p:cNvPr>
          <p:cNvSpPr/>
          <p:nvPr userDrawn="1"/>
        </p:nvSpPr>
        <p:spPr>
          <a:xfrm>
            <a:off x="7242511" y="-118504"/>
            <a:ext cx="4259159" cy="6976504"/>
          </a:xfrm>
          <a:prstGeom prst="rtTriangl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21" name="Freeform 1">
            <a:extLst>
              <a:ext uri="{FF2B5EF4-FFF2-40B4-BE49-F238E27FC236}">
                <a16:creationId xmlns:a16="http://schemas.microsoft.com/office/drawing/2014/main" id="{0D90A5D3-849E-4189-A3DA-E096FFFEBD60}"/>
              </a:ext>
            </a:extLst>
          </p:cNvPr>
          <p:cNvSpPr/>
          <p:nvPr userDrawn="1"/>
        </p:nvSpPr>
        <p:spPr>
          <a:xfrm>
            <a:off x="11476398" y="6456477"/>
            <a:ext cx="762494" cy="413505"/>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pic>
        <p:nvPicPr>
          <p:cNvPr id="19" name="Picture 18">
            <a:extLst>
              <a:ext uri="{FF2B5EF4-FFF2-40B4-BE49-F238E27FC236}">
                <a16:creationId xmlns:a16="http://schemas.microsoft.com/office/drawing/2014/main" id="{350528D2-00C4-4DDD-9AD7-1551A4DB88B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33224941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E9CEE1-B9CC-4161-AF12-EDEE3A8D1487}"/>
              </a:ext>
            </a:extLst>
          </p:cNvPr>
          <p:cNvGraphicFramePr>
            <a:graphicFrameLocks noChangeAspect="1"/>
          </p:cNvGraphicFramePr>
          <p:nvPr userDrawn="1">
            <p:custDataLst>
              <p:tags r:id="rId1"/>
            </p:custDataLst>
            <p:extLst>
              <p:ext uri="{D42A27DB-BD31-4B8C-83A1-F6EECF244321}">
                <p14:modId xmlns:p14="http://schemas.microsoft.com/office/powerpoint/2010/main" val="36675529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5" name="think-cell data - do not delete" hidden="1">
                        <a:extLst>
                          <a:ext uri="{FF2B5EF4-FFF2-40B4-BE49-F238E27FC236}">
                            <a16:creationId xmlns:a16="http://schemas.microsoft.com/office/drawing/2014/main" id="{C7E9CEE1-B9CC-4161-AF12-EDEE3A8D14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Rectangle 18">
            <a:extLst>
              <a:ext uri="{FF2B5EF4-FFF2-40B4-BE49-F238E27FC236}">
                <a16:creationId xmlns:a16="http://schemas.microsoft.com/office/drawing/2014/main" id="{13C8D1C0-BD51-44DD-BCD9-A706D19A19D9}"/>
              </a:ext>
            </a:extLst>
          </p:cNvPr>
          <p:cNvSpPr/>
          <p:nvPr userDrawn="1"/>
        </p:nvSpPr>
        <p:spPr>
          <a:xfrm>
            <a:off x="0" y="-259"/>
            <a:ext cx="12192000" cy="109050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ZA" sz="923">
              <a:solidFill>
                <a:schemeClr val="tx1"/>
              </a:solidFill>
            </a:endParaRPr>
          </a:p>
        </p:txBody>
      </p:sp>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vert="horz" anchor="ct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12" name="TextBox 11">
            <a:extLst>
              <a:ext uri="{FF2B5EF4-FFF2-40B4-BE49-F238E27FC236}">
                <a16:creationId xmlns:a16="http://schemas.microsoft.com/office/drawing/2014/main" id="{FECA75FB-FE43-4EC6-BE4D-44AEE4CAA329}"/>
              </a:ext>
            </a:extLst>
          </p:cNvPr>
          <p:cNvSpPr txBox="1"/>
          <p:nvPr userDrawn="1"/>
        </p:nvSpPr>
        <p:spPr>
          <a:xfrm rot="16200000">
            <a:off x="-811876" y="3513221"/>
            <a:ext cx="2039341" cy="276999"/>
          </a:xfrm>
          <a:prstGeom prst="rect">
            <a:avLst/>
          </a:prstGeom>
          <a:noFill/>
        </p:spPr>
        <p:txBody>
          <a:bodyPr wrap="none" rtlCol="0">
            <a:spAutoFit/>
          </a:bodyPr>
          <a:lstStyle/>
          <a:p>
            <a:r>
              <a:rPr lang="en-ZA" sz="1200" b="1">
                <a:solidFill>
                  <a:srgbClr val="C00000"/>
                </a:solidFill>
                <a:latin typeface="+mn-lt"/>
              </a:rPr>
              <a:t>HIGHLY CONFIDENTIAL</a:t>
            </a:r>
          </a:p>
        </p:txBody>
      </p:sp>
      <p:pic>
        <p:nvPicPr>
          <p:cNvPr id="13" name="Picture 12">
            <a:extLst>
              <a:ext uri="{FF2B5EF4-FFF2-40B4-BE49-F238E27FC236}">
                <a16:creationId xmlns:a16="http://schemas.microsoft.com/office/drawing/2014/main" id="{16CA38E9-24F8-42E4-8DA6-07D4108A000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165054271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E9CEE1-B9CC-4161-AF12-EDEE3A8D1487}"/>
              </a:ext>
            </a:extLst>
          </p:cNvPr>
          <p:cNvGraphicFramePr>
            <a:graphicFrameLocks noChangeAspect="1"/>
          </p:cNvGraphicFramePr>
          <p:nvPr userDrawn="1">
            <p:custDataLst>
              <p:tags r:id="rId1"/>
            </p:custDataLst>
            <p:extLst>
              <p:ext uri="{D42A27DB-BD31-4B8C-83A1-F6EECF244321}">
                <p14:modId xmlns:p14="http://schemas.microsoft.com/office/powerpoint/2010/main" val="2583063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5" name="think-cell data - do not delete" hidden="1">
                        <a:extLst>
                          <a:ext uri="{FF2B5EF4-FFF2-40B4-BE49-F238E27FC236}">
                            <a16:creationId xmlns:a16="http://schemas.microsoft.com/office/drawing/2014/main" id="{C7E9CEE1-B9CC-4161-AF12-EDEE3A8D14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1577010" y="2960547"/>
            <a:ext cx="8665940" cy="410136"/>
          </a:xfrm>
          <a:prstGeom prst="rect">
            <a:avLst/>
          </a:prstGeom>
        </p:spPr>
        <p:txBody>
          <a:bodyPr vert="horz" anchor="ctr">
            <a:noAutofit/>
          </a:bodyPr>
          <a:lstStyle>
            <a:lvl1pPr>
              <a:defRPr sz="4000">
                <a:solidFill>
                  <a:schemeClr val="bg1">
                    <a:lumMod val="50000"/>
                  </a:schemeClr>
                </a:solidFill>
                <a:latin typeface="Arial Narrow" panose="020B0606020202030204" pitchFamily="34" charset="0"/>
              </a:defRPr>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1577010" y="3664277"/>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pic>
        <p:nvPicPr>
          <p:cNvPr id="15" name="Picture 14">
            <a:extLst>
              <a:ext uri="{FF2B5EF4-FFF2-40B4-BE49-F238E27FC236}">
                <a16:creationId xmlns:a16="http://schemas.microsoft.com/office/drawing/2014/main" id="{71FA541E-D5AA-42BF-B1F4-3D41AAB36D5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969735" y="5689494"/>
            <a:ext cx="1428987" cy="973735"/>
          </a:xfrm>
          <a:prstGeom prst="rect">
            <a:avLst/>
          </a:prstGeom>
        </p:spPr>
      </p:pic>
    </p:spTree>
    <p:extLst>
      <p:ext uri="{BB962C8B-B14F-4D97-AF65-F5344CB8AC3E}">
        <p14:creationId xmlns:p14="http://schemas.microsoft.com/office/powerpoint/2010/main" val="13272374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C516876-F310-43F1-B557-A47BDE26E7BA}"/>
              </a:ext>
            </a:extLst>
          </p:cNvPr>
          <p:cNvGraphicFramePr>
            <a:graphicFrameLocks noChangeAspect="1"/>
          </p:cNvGraphicFramePr>
          <p:nvPr userDrawn="1">
            <p:custDataLst>
              <p:tags r:id="rId1"/>
            </p:custDataLst>
            <p:extLst>
              <p:ext uri="{D42A27DB-BD31-4B8C-83A1-F6EECF244321}">
                <p14:modId xmlns:p14="http://schemas.microsoft.com/office/powerpoint/2010/main" val="3337040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CC516876-F310-43F1-B557-A47BDE26E7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sz="2400" b="0">
                <a:solidFill>
                  <a:schemeClr val="tx1">
                    <a:lumMod val="65000"/>
                    <a:lumOff val="35000"/>
                  </a:schemeClr>
                </a:solidFill>
                <a:latin typeface="Arial Narrow" panose="020B0606020202030204" pitchFamily="34" charset="0"/>
              </a:defRPr>
            </a:lvl1pPr>
          </a:lstStyle>
          <a:p>
            <a:r>
              <a:rPr lang="en-US"/>
              <a:t>CLICK TO EDIT CUSTOM SLIDE</a:t>
            </a:r>
            <a:endParaRPr lang="en-GB"/>
          </a:p>
        </p:txBody>
      </p:sp>
    </p:spTree>
    <p:extLst>
      <p:ext uri="{BB962C8B-B14F-4D97-AF65-F5344CB8AC3E}">
        <p14:creationId xmlns:p14="http://schemas.microsoft.com/office/powerpoint/2010/main" val="11780942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EF6B5FD-55B1-4066-A035-00496169BC22}"/>
              </a:ext>
            </a:extLst>
          </p:cNvPr>
          <p:cNvGraphicFramePr>
            <a:graphicFrameLocks noChangeAspect="1"/>
          </p:cNvGraphicFramePr>
          <p:nvPr userDrawn="1">
            <p:custDataLst>
              <p:tags r:id="rId1"/>
            </p:custDataLst>
            <p:extLst>
              <p:ext uri="{D42A27DB-BD31-4B8C-83A1-F6EECF244321}">
                <p14:modId xmlns:p14="http://schemas.microsoft.com/office/powerpoint/2010/main" val="37604770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4" name="think-cell data - do not delete" hidden="1">
                        <a:extLst>
                          <a:ext uri="{FF2B5EF4-FFF2-40B4-BE49-F238E27FC236}">
                            <a16:creationId xmlns:a16="http://schemas.microsoft.com/office/drawing/2014/main" id="{8EF6B5FD-55B1-4066-A035-00496169BC2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2EFDD5AB-8193-48C1-826C-E9DB5597E4FE}"/>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42720758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346062B-4FC7-4DB5-A800-B9FD361B0A5B}"/>
              </a:ext>
            </a:extLst>
          </p:cNvPr>
          <p:cNvGraphicFramePr>
            <a:graphicFrameLocks noChangeAspect="1"/>
          </p:cNvGraphicFramePr>
          <p:nvPr userDrawn="1">
            <p:custDataLst>
              <p:tags r:id="rId1"/>
            </p:custDataLst>
            <p:extLst>
              <p:ext uri="{D42A27DB-BD31-4B8C-83A1-F6EECF244321}">
                <p14:modId xmlns:p14="http://schemas.microsoft.com/office/powerpoint/2010/main" val="22330115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B346062B-4FC7-4DB5-A800-B9FD361B0A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989BC917-744B-4061-8905-C32D38C955AB}"/>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201886389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ED66F7B-777D-40E4-BF79-4CDDE82BE1E1}"/>
              </a:ext>
            </a:extLst>
          </p:cNvPr>
          <p:cNvGraphicFramePr>
            <a:graphicFrameLocks noChangeAspect="1"/>
          </p:cNvGraphicFramePr>
          <p:nvPr userDrawn="1">
            <p:custDataLst>
              <p:tags r:id="rId1"/>
            </p:custDataLst>
            <p:extLst>
              <p:ext uri="{D42A27DB-BD31-4B8C-83A1-F6EECF244321}">
                <p14:modId xmlns:p14="http://schemas.microsoft.com/office/powerpoint/2010/main" val="319010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3" name="think-cell data - do not delete" hidden="1">
                        <a:extLst>
                          <a:ext uri="{FF2B5EF4-FFF2-40B4-BE49-F238E27FC236}">
                            <a16:creationId xmlns:a16="http://schemas.microsoft.com/office/drawing/2014/main" id="{8ED66F7B-777D-40E4-BF79-4CDDE82BE1E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AC86EA6D-7FA4-41DE-85AF-689AC3F685AD}"/>
              </a:ext>
            </a:extLst>
          </p:cNvPr>
          <p:cNvSpPr>
            <a:spLocks noGrp="1"/>
          </p:cNvSpPr>
          <p:nvPr>
            <p:ph type="title" hasCustomPrompt="1"/>
          </p:nvPr>
        </p:nvSpPr>
        <p:spPr>
          <a:xfrm>
            <a:off x="351692" y="203029"/>
            <a:ext cx="10363200"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308199875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76DC7C8-360F-467B-BFE6-362ABB8EA2D1}"/>
              </a:ext>
            </a:extLst>
          </p:cNvPr>
          <p:cNvGraphicFramePr>
            <a:graphicFrameLocks noChangeAspect="1"/>
          </p:cNvGraphicFramePr>
          <p:nvPr userDrawn="1">
            <p:custDataLst>
              <p:tags r:id="rId1"/>
            </p:custDataLst>
            <p:extLst>
              <p:ext uri="{D42A27DB-BD31-4B8C-83A1-F6EECF244321}">
                <p14:modId xmlns:p14="http://schemas.microsoft.com/office/powerpoint/2010/main" val="60227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52" imgH="550" progId="TCLayout.ActiveDocument.1">
                  <p:embed/>
                </p:oleObj>
              </mc:Choice>
              <mc:Fallback>
                <p:oleObj name="think-cell Slide" r:id="rId4" imgW="552" imgH="550" progId="TCLayout.ActiveDocument.1">
                  <p:embed/>
                  <p:pic>
                    <p:nvPicPr>
                      <p:cNvPr id="4" name="think-cell data - do not delete" hidden="1">
                        <a:extLst>
                          <a:ext uri="{FF2B5EF4-FFF2-40B4-BE49-F238E27FC236}">
                            <a16:creationId xmlns:a16="http://schemas.microsoft.com/office/drawing/2014/main" id="{C76DC7C8-360F-467B-BFE6-362ABB8EA2D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ontent Placeholder 2"/>
          <p:cNvSpPr>
            <a:spLocks noGrp="1"/>
          </p:cNvSpPr>
          <p:nvPr>
            <p:ph idx="1"/>
          </p:nvPr>
        </p:nvSpPr>
        <p:spPr>
          <a:xfrm>
            <a:off x="568329" y="1200483"/>
            <a:ext cx="11055343" cy="5299629"/>
          </a:xfrm>
          <a:prstGeom prst="rect">
            <a:avLst/>
          </a:prstGeom>
        </p:spPr>
        <p:txBody>
          <a:bodyPr/>
          <a:lstStyle>
            <a:lvl1pPr>
              <a:defRPr>
                <a:solidFill>
                  <a:schemeClr val="tx1">
                    <a:lumMod val="50000"/>
                    <a:lumOff val="50000"/>
                  </a:schemeClr>
                </a:solidFill>
                <a:latin typeface="Arial Narrow" panose="020B0606020202030204" pitchFamily="34" charset="0"/>
              </a:defRPr>
            </a:lvl1pPr>
            <a:lvl2pPr>
              <a:defRPr>
                <a:solidFill>
                  <a:schemeClr val="tx1">
                    <a:lumMod val="50000"/>
                    <a:lumOff val="50000"/>
                  </a:schemeClr>
                </a:solidFill>
                <a:latin typeface="Arial Narrow" panose="020B0606020202030204" pitchFamily="34" charset="0"/>
              </a:defRPr>
            </a:lvl2pPr>
            <a:lvl3pPr>
              <a:defRPr>
                <a:solidFill>
                  <a:schemeClr val="tx1">
                    <a:lumMod val="50000"/>
                    <a:lumOff val="50000"/>
                  </a:schemeClr>
                </a:solidFill>
                <a:latin typeface="Arial Narrow" panose="020B0606020202030204" pitchFamily="34" charset="0"/>
              </a:defRPr>
            </a:lvl3pPr>
            <a:lvl4pPr>
              <a:defRPr>
                <a:solidFill>
                  <a:schemeClr val="tx1">
                    <a:lumMod val="50000"/>
                    <a:lumOff val="50000"/>
                  </a:schemeClr>
                </a:solidFill>
                <a:latin typeface="Arial Narrow" panose="020B0606020202030204" pitchFamily="34" charset="0"/>
              </a:defRPr>
            </a:lvl4pPr>
            <a:lvl5pPr>
              <a:defRPr>
                <a:solidFill>
                  <a:schemeClr val="tx1">
                    <a:lumMod val="50000"/>
                    <a:lumOff val="50000"/>
                  </a:schemeClr>
                </a:solidFill>
                <a:latin typeface="Arial Narrow" panose="020B0606020202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0"/>
          <p:cNvSpPr>
            <a:spLocks noGrp="1" noChangeArrowheads="1"/>
          </p:cNvSpPr>
          <p:nvPr>
            <p:ph type="sldNum" sz="quarter" idx="10"/>
            <p:custDataLst>
              <p:tags r:id="rId2"/>
            </p:custDataLst>
          </p:nvPr>
        </p:nvSpPr>
        <p:spPr>
          <a:xfrm>
            <a:off x="11821778" y="6653217"/>
            <a:ext cx="264583" cy="155575"/>
          </a:xfrm>
          <a:prstGeom prst="rect">
            <a:avLst/>
          </a:prstGeom>
          <a:ln/>
        </p:spPr>
        <p:txBody>
          <a:bodyPr/>
          <a:lstStyle>
            <a:lvl1pPr>
              <a:defRPr/>
            </a:lvl1pPr>
          </a:lstStyle>
          <a:p>
            <a:pPr>
              <a:defRPr/>
            </a:pPr>
            <a:fld id="{D158BC3F-ED4E-45ED-BC86-C350BB77F371}" type="slidenum">
              <a:rPr lang="en-GB">
                <a:solidFill>
                  <a:srgbClr val="695E4A"/>
                </a:solidFill>
              </a:rPr>
              <a:pPr>
                <a:defRPr/>
              </a:pPr>
              <a:t>‹#›</a:t>
            </a:fld>
            <a:r>
              <a:rPr lang="en-GB">
                <a:solidFill>
                  <a:srgbClr val="695E4A"/>
                </a:solidFill>
              </a:rPr>
              <a:t> </a:t>
            </a:r>
          </a:p>
        </p:txBody>
      </p:sp>
      <p:sp>
        <p:nvSpPr>
          <p:cNvPr id="6" name="Title 1">
            <a:extLst>
              <a:ext uri="{FF2B5EF4-FFF2-40B4-BE49-F238E27FC236}">
                <a16:creationId xmlns:a16="http://schemas.microsoft.com/office/drawing/2014/main" id="{BAC85F84-96BE-4760-9132-47B8A5B8F1BC}"/>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295904652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79E674D-CCDE-664E-B7E1-6EDFB0E31C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242"/>
            <a:ext cx="12192000" cy="6857519"/>
          </a:xfrm>
          <a:prstGeom prst="rect">
            <a:avLst/>
          </a:prstGeom>
        </p:spPr>
      </p:pic>
      <p:sp>
        <p:nvSpPr>
          <p:cNvPr id="11" name="object 11">
            <a:extLst>
              <a:ext uri="{FF2B5EF4-FFF2-40B4-BE49-F238E27FC236}">
                <a16:creationId xmlns:a16="http://schemas.microsoft.com/office/drawing/2014/main" id="{E90EF58E-9D3B-454C-9B65-D7E07EDA99DC}"/>
              </a:ext>
            </a:extLst>
          </p:cNvPr>
          <p:cNvSpPr/>
          <p:nvPr userDrawn="1"/>
        </p:nvSpPr>
        <p:spPr>
          <a:xfrm>
            <a:off x="635835" y="3931064"/>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a:latin typeface="Tahoma Regular"/>
            </a:endParaRPr>
          </a:p>
        </p:txBody>
      </p:sp>
      <p:sp>
        <p:nvSpPr>
          <p:cNvPr id="14" name="Text Placeholder 14">
            <a:extLst>
              <a:ext uri="{FF2B5EF4-FFF2-40B4-BE49-F238E27FC236}">
                <a16:creationId xmlns:a16="http://schemas.microsoft.com/office/drawing/2014/main" id="{15701DDF-9C44-2A4B-8206-1D538DE5975C}"/>
              </a:ext>
            </a:extLst>
          </p:cNvPr>
          <p:cNvSpPr>
            <a:spLocks noGrp="1"/>
          </p:cNvSpPr>
          <p:nvPr>
            <p:ph type="body" sz="quarter" idx="11" hasCustomPrompt="1"/>
          </p:nvPr>
        </p:nvSpPr>
        <p:spPr>
          <a:xfrm>
            <a:off x="1484575" y="4113726"/>
            <a:ext cx="7012180" cy="1103312"/>
          </a:xfrm>
          <a:prstGeom prst="rect">
            <a:avLst/>
          </a:prstGeom>
        </p:spPr>
        <p:txBody>
          <a:bodyPr/>
          <a:lstStyle>
            <a:lvl1pPr marL="12700" marR="5080" indent="0">
              <a:lnSpc>
                <a:spcPct val="105500"/>
              </a:lnSpc>
              <a:spcBef>
                <a:spcPts val="95"/>
              </a:spcBef>
              <a:buNone/>
              <a:defRPr sz="3320" b="1" i="0">
                <a:solidFill>
                  <a:schemeClr val="bg1"/>
                </a:solidFill>
                <a:latin typeface="Tahoma Regular"/>
              </a:defRPr>
            </a:lvl1pPr>
          </a:lstStyle>
          <a:p>
            <a:pPr marL="12700" marR="5080">
              <a:lnSpc>
                <a:spcPct val="105500"/>
              </a:lnSpc>
              <a:spcBef>
                <a:spcPts val="95"/>
              </a:spcBef>
            </a:pPr>
            <a:r>
              <a:rPr lang="en-ZA" sz="3200" b="1" kern="0" spc="10"/>
              <a:t>COVER TITLE </a:t>
            </a:r>
            <a:r>
              <a:rPr lang="en-ZA" sz="3200" b="1" kern="0" spc="15"/>
              <a:t>GOES </a:t>
            </a:r>
            <a:r>
              <a:rPr lang="en-ZA" sz="3200" b="1" kern="0" spc="10"/>
              <a:t>HERE </a:t>
            </a:r>
            <a:r>
              <a:rPr lang="en-ZA" sz="3200" b="1" kern="0" spc="15"/>
              <a:t>ON TWO </a:t>
            </a:r>
            <a:r>
              <a:rPr lang="en-ZA" sz="3200" b="1" kern="0" spc="10"/>
              <a:t>LINES </a:t>
            </a:r>
            <a:r>
              <a:rPr lang="en-ZA" sz="3200" b="1" kern="0" spc="5"/>
              <a:t>IF</a:t>
            </a:r>
            <a:r>
              <a:rPr lang="en-ZA" sz="3200" b="1" kern="0" spc="-260"/>
              <a:t> </a:t>
            </a:r>
            <a:r>
              <a:rPr lang="en-ZA" sz="3200" b="1" kern="0" spc="-25"/>
              <a:t>NECESSARY</a:t>
            </a:r>
            <a:endParaRPr lang="en-ZA" sz="3200" b="1" kern="0"/>
          </a:p>
        </p:txBody>
      </p:sp>
      <p:sp>
        <p:nvSpPr>
          <p:cNvPr id="15" name="Text Placeholder 16">
            <a:extLst>
              <a:ext uri="{FF2B5EF4-FFF2-40B4-BE49-F238E27FC236}">
                <a16:creationId xmlns:a16="http://schemas.microsoft.com/office/drawing/2014/main" id="{E2BAA37B-DBFE-AC46-B1AB-651D09F1782A}"/>
              </a:ext>
            </a:extLst>
          </p:cNvPr>
          <p:cNvSpPr>
            <a:spLocks noGrp="1"/>
          </p:cNvSpPr>
          <p:nvPr>
            <p:ph type="body" sz="quarter" idx="12" hasCustomPrompt="1"/>
          </p:nvPr>
        </p:nvSpPr>
        <p:spPr>
          <a:xfrm>
            <a:off x="1484371" y="5217038"/>
            <a:ext cx="6248013" cy="1518299"/>
          </a:xfrm>
          <a:prstGeom prst="rect">
            <a:avLst/>
          </a:prstGeom>
        </p:spPr>
        <p:txBody>
          <a:bodyPr/>
          <a:lstStyle>
            <a:lvl1pPr marL="0" indent="0">
              <a:lnSpc>
                <a:spcPct val="100000"/>
              </a:lnSpc>
              <a:spcBef>
                <a:spcPts val="0"/>
              </a:spcBef>
              <a:buNone/>
              <a:defRPr sz="2200" b="0" i="0">
                <a:solidFill>
                  <a:schemeClr val="bg1"/>
                </a:solidFill>
                <a:latin typeface="Tahoma Regular"/>
              </a:defRPr>
            </a:lvl1pPr>
            <a:lvl2pPr marL="446410" indent="0">
              <a:buNone/>
              <a:defRPr>
                <a:solidFill>
                  <a:schemeClr val="bg1"/>
                </a:solidFill>
              </a:defRPr>
            </a:lvl2pPr>
            <a:lvl3pPr marL="892820" indent="0">
              <a:buNone/>
              <a:defRPr>
                <a:solidFill>
                  <a:schemeClr val="bg1"/>
                </a:solidFill>
              </a:defRPr>
            </a:lvl3pPr>
            <a:lvl4pPr marL="1339230" indent="0">
              <a:buNone/>
              <a:defRPr>
                <a:solidFill>
                  <a:schemeClr val="bg1"/>
                </a:solidFill>
              </a:defRPr>
            </a:lvl4pPr>
            <a:lvl5pPr marL="1785640" indent="0">
              <a:buNone/>
              <a:defRPr>
                <a:solidFill>
                  <a:schemeClr val="bg1"/>
                </a:solidFill>
              </a:defRPr>
            </a:lvl5pPr>
          </a:lstStyle>
          <a:p>
            <a:pPr lvl="0"/>
            <a:r>
              <a:rPr lang="en-US"/>
              <a:t>Presentation to:</a:t>
            </a:r>
          </a:p>
          <a:p>
            <a:pPr lvl="0"/>
            <a:r>
              <a:rPr lang="en-US"/>
              <a:t>Company name goes here</a:t>
            </a:r>
          </a:p>
          <a:p>
            <a:pPr lvl="0"/>
            <a:endParaRPr lang="en-US"/>
          </a:p>
          <a:p>
            <a:pPr lvl="0"/>
            <a:r>
              <a:rPr lang="en-US"/>
              <a:t>2020/00/00</a:t>
            </a:r>
          </a:p>
        </p:txBody>
      </p:sp>
    </p:spTree>
    <p:extLst>
      <p:ext uri="{BB962C8B-B14F-4D97-AF65-F5344CB8AC3E}">
        <p14:creationId xmlns:p14="http://schemas.microsoft.com/office/powerpoint/2010/main" val="37976752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2" name="object 2">
            <a:extLst>
              <a:ext uri="{FF2B5EF4-FFF2-40B4-BE49-F238E27FC236}">
                <a16:creationId xmlns:a16="http://schemas.microsoft.com/office/drawing/2014/main" id="{9673ADB8-E5D1-124A-8C4A-2DD75998A228}"/>
              </a:ext>
            </a:extLst>
          </p:cNvPr>
          <p:cNvSpPr/>
          <p:nvPr userDrawn="1"/>
        </p:nvSpPr>
        <p:spPr>
          <a:xfrm>
            <a:off x="1" y="2"/>
            <a:ext cx="12191999" cy="685751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 y="481"/>
            <a:ext cx="12192000" cy="6857519"/>
          </a:xfrm>
          <a:prstGeom prst="rect">
            <a:avLst/>
          </a:prstGeom>
        </p:spPr>
      </p:pic>
      <p:grpSp>
        <p:nvGrpSpPr>
          <p:cNvPr id="5" name="Group 4">
            <a:extLst>
              <a:ext uri="{FF2B5EF4-FFF2-40B4-BE49-F238E27FC236}">
                <a16:creationId xmlns:a16="http://schemas.microsoft.com/office/drawing/2014/main" id="{CE58E494-1C6C-6048-95A4-E67DC56D17E1}"/>
              </a:ext>
            </a:extLst>
          </p:cNvPr>
          <p:cNvGrpSpPr/>
          <p:nvPr userDrawn="1"/>
        </p:nvGrpSpPr>
        <p:grpSpPr>
          <a:xfrm>
            <a:off x="8986233" y="302271"/>
            <a:ext cx="2774642" cy="1163669"/>
            <a:chOff x="14817924" y="781197"/>
            <a:chExt cx="4575269" cy="1918977"/>
          </a:xfrm>
        </p:grpSpPr>
        <p:sp>
          <p:nvSpPr>
            <p:cNvPr id="6" name="object 6">
              <a:extLst>
                <a:ext uri="{FF2B5EF4-FFF2-40B4-BE49-F238E27FC236}">
                  <a16:creationId xmlns:a16="http://schemas.microsoft.com/office/drawing/2014/main" id="{988D07A3-0940-0A42-8A69-CD338296E901}"/>
                </a:ext>
              </a:extLst>
            </p:cNvPr>
            <p:cNvSpPr/>
            <p:nvPr/>
          </p:nvSpPr>
          <p:spPr>
            <a:xfrm>
              <a:off x="14817924" y="2494651"/>
              <a:ext cx="87452" cy="15482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7" name="object 7">
              <a:extLst>
                <a:ext uri="{FF2B5EF4-FFF2-40B4-BE49-F238E27FC236}">
                  <a16:creationId xmlns:a16="http://schemas.microsoft.com/office/drawing/2014/main" id="{30B6986F-75AA-4742-977C-6A4BC896B03F}"/>
                </a:ext>
              </a:extLst>
            </p:cNvPr>
            <p:cNvSpPr/>
            <p:nvPr/>
          </p:nvSpPr>
          <p:spPr>
            <a:xfrm>
              <a:off x="14931724" y="2542744"/>
              <a:ext cx="85630" cy="1067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8" name="object 8">
              <a:extLst>
                <a:ext uri="{FF2B5EF4-FFF2-40B4-BE49-F238E27FC236}">
                  <a16:creationId xmlns:a16="http://schemas.microsoft.com/office/drawing/2014/main" id="{831D4405-7C33-EE49-83D0-0DFBF1B03A36}"/>
                </a:ext>
              </a:extLst>
            </p:cNvPr>
            <p:cNvSpPr/>
            <p:nvPr/>
          </p:nvSpPr>
          <p:spPr>
            <a:xfrm>
              <a:off x="15096148" y="2497295"/>
              <a:ext cx="28575" cy="149860"/>
            </a:xfrm>
            <a:custGeom>
              <a:avLst/>
              <a:gdLst/>
              <a:ahLst/>
              <a:cxnLst/>
              <a:rect l="l" t="t" r="r" b="b"/>
              <a:pathLst>
                <a:path w="28575" h="149860">
                  <a:moveTo>
                    <a:pt x="24302" y="48082"/>
                  </a:moveTo>
                  <a:lnTo>
                    <a:pt x="3790" y="48082"/>
                  </a:lnTo>
                  <a:lnTo>
                    <a:pt x="3790" y="149524"/>
                  </a:lnTo>
                  <a:lnTo>
                    <a:pt x="24302" y="149524"/>
                  </a:lnTo>
                  <a:lnTo>
                    <a:pt x="24302" y="48082"/>
                  </a:lnTo>
                  <a:close/>
                </a:path>
                <a:path w="28575" h="149860">
                  <a:moveTo>
                    <a:pt x="22114" y="0"/>
                  </a:moveTo>
                  <a:lnTo>
                    <a:pt x="6303" y="0"/>
                  </a:lnTo>
                  <a:lnTo>
                    <a:pt x="0" y="6272"/>
                  </a:lnTo>
                  <a:lnTo>
                    <a:pt x="0" y="22104"/>
                  </a:lnTo>
                  <a:lnTo>
                    <a:pt x="6303" y="28417"/>
                  </a:lnTo>
                  <a:lnTo>
                    <a:pt x="22114" y="28417"/>
                  </a:lnTo>
                  <a:lnTo>
                    <a:pt x="28407" y="22104"/>
                  </a:lnTo>
                  <a:lnTo>
                    <a:pt x="28407" y="6272"/>
                  </a:lnTo>
                  <a:lnTo>
                    <a:pt x="22114" y="0"/>
                  </a:lnTo>
                  <a:close/>
                </a:path>
              </a:pathLst>
            </a:custGeom>
            <a:solidFill>
              <a:srgbClr val="FFFFFF"/>
            </a:solidFill>
          </p:spPr>
          <p:txBody>
            <a:bodyPr wrap="square" lIns="0" tIns="0" rIns="0" bIns="0" rtlCol="0"/>
            <a:lstStyle/>
            <a:p>
              <a:endParaRPr sz="1066"/>
            </a:p>
          </p:txBody>
        </p:sp>
        <p:sp>
          <p:nvSpPr>
            <p:cNvPr id="9" name="object 9">
              <a:extLst>
                <a:ext uri="{FF2B5EF4-FFF2-40B4-BE49-F238E27FC236}">
                  <a16:creationId xmlns:a16="http://schemas.microsoft.com/office/drawing/2014/main" id="{F10C3FDC-3B9C-F943-A57A-8203A4553305}"/>
                </a:ext>
              </a:extLst>
            </p:cNvPr>
            <p:cNvSpPr/>
            <p:nvPr/>
          </p:nvSpPr>
          <p:spPr>
            <a:xfrm>
              <a:off x="16034821" y="2497295"/>
              <a:ext cx="28575" cy="149860"/>
            </a:xfrm>
            <a:custGeom>
              <a:avLst/>
              <a:gdLst/>
              <a:ahLst/>
              <a:cxnLst/>
              <a:rect l="l" t="t" r="r" b="b"/>
              <a:pathLst>
                <a:path w="28575" h="149860">
                  <a:moveTo>
                    <a:pt x="24302" y="48082"/>
                  </a:moveTo>
                  <a:lnTo>
                    <a:pt x="3821" y="48082"/>
                  </a:lnTo>
                  <a:lnTo>
                    <a:pt x="3821" y="149524"/>
                  </a:lnTo>
                  <a:lnTo>
                    <a:pt x="24302" y="149524"/>
                  </a:lnTo>
                  <a:lnTo>
                    <a:pt x="24302" y="48082"/>
                  </a:lnTo>
                  <a:close/>
                </a:path>
                <a:path w="28575" h="149860">
                  <a:moveTo>
                    <a:pt x="22124" y="0"/>
                  </a:moveTo>
                  <a:lnTo>
                    <a:pt x="6293" y="0"/>
                  </a:lnTo>
                  <a:lnTo>
                    <a:pt x="0" y="6272"/>
                  </a:lnTo>
                  <a:lnTo>
                    <a:pt x="0" y="22104"/>
                  </a:lnTo>
                  <a:lnTo>
                    <a:pt x="6293" y="28417"/>
                  </a:lnTo>
                  <a:lnTo>
                    <a:pt x="22124" y="28417"/>
                  </a:lnTo>
                  <a:lnTo>
                    <a:pt x="28428" y="22104"/>
                  </a:lnTo>
                  <a:lnTo>
                    <a:pt x="28428" y="6272"/>
                  </a:lnTo>
                  <a:lnTo>
                    <a:pt x="22124" y="0"/>
                  </a:lnTo>
                  <a:close/>
                </a:path>
              </a:pathLst>
            </a:custGeom>
            <a:solidFill>
              <a:srgbClr val="FFFFFF"/>
            </a:solidFill>
          </p:spPr>
          <p:txBody>
            <a:bodyPr wrap="square" lIns="0" tIns="0" rIns="0" bIns="0" rtlCol="0"/>
            <a:lstStyle/>
            <a:p>
              <a:endParaRPr sz="1066"/>
            </a:p>
          </p:txBody>
        </p:sp>
        <p:sp>
          <p:nvSpPr>
            <p:cNvPr id="10" name="object 10">
              <a:extLst>
                <a:ext uri="{FF2B5EF4-FFF2-40B4-BE49-F238E27FC236}">
                  <a16:creationId xmlns:a16="http://schemas.microsoft.com/office/drawing/2014/main" id="{6DC94C29-8843-4A4F-882E-11F5742BDC36}"/>
                </a:ext>
              </a:extLst>
            </p:cNvPr>
            <p:cNvSpPr/>
            <p:nvPr/>
          </p:nvSpPr>
          <p:spPr>
            <a:xfrm>
              <a:off x="16678738" y="2497295"/>
              <a:ext cx="28575" cy="149860"/>
            </a:xfrm>
            <a:custGeom>
              <a:avLst/>
              <a:gdLst/>
              <a:ahLst/>
              <a:cxnLst/>
              <a:rect l="l" t="t" r="r" b="b"/>
              <a:pathLst>
                <a:path w="28575" h="149860">
                  <a:moveTo>
                    <a:pt x="24292" y="48082"/>
                  </a:moveTo>
                  <a:lnTo>
                    <a:pt x="3790" y="48082"/>
                  </a:lnTo>
                  <a:lnTo>
                    <a:pt x="3790" y="149524"/>
                  </a:lnTo>
                  <a:lnTo>
                    <a:pt x="24292" y="149524"/>
                  </a:lnTo>
                  <a:lnTo>
                    <a:pt x="24292" y="48082"/>
                  </a:lnTo>
                  <a:close/>
                </a:path>
                <a:path w="28575" h="149860">
                  <a:moveTo>
                    <a:pt x="22104" y="0"/>
                  </a:moveTo>
                  <a:lnTo>
                    <a:pt x="6303" y="0"/>
                  </a:lnTo>
                  <a:lnTo>
                    <a:pt x="0" y="6272"/>
                  </a:lnTo>
                  <a:lnTo>
                    <a:pt x="0" y="22104"/>
                  </a:lnTo>
                  <a:lnTo>
                    <a:pt x="6303" y="28417"/>
                  </a:lnTo>
                  <a:lnTo>
                    <a:pt x="22104" y="28417"/>
                  </a:lnTo>
                  <a:lnTo>
                    <a:pt x="28397" y="22104"/>
                  </a:lnTo>
                  <a:lnTo>
                    <a:pt x="28397" y="6272"/>
                  </a:lnTo>
                  <a:lnTo>
                    <a:pt x="22104" y="0"/>
                  </a:lnTo>
                  <a:close/>
                </a:path>
              </a:pathLst>
            </a:custGeom>
            <a:solidFill>
              <a:srgbClr val="FFFFFF"/>
            </a:solidFill>
          </p:spPr>
          <p:txBody>
            <a:bodyPr wrap="square" lIns="0" tIns="0" rIns="0" bIns="0" rtlCol="0"/>
            <a:lstStyle/>
            <a:p>
              <a:endParaRPr sz="1066"/>
            </a:p>
          </p:txBody>
        </p:sp>
        <p:sp>
          <p:nvSpPr>
            <p:cNvPr id="11" name="object 11">
              <a:extLst>
                <a:ext uri="{FF2B5EF4-FFF2-40B4-BE49-F238E27FC236}">
                  <a16:creationId xmlns:a16="http://schemas.microsoft.com/office/drawing/2014/main" id="{7D8BD669-B8D4-7848-80E7-1C8D4904BAED}"/>
                </a:ext>
              </a:extLst>
            </p:cNvPr>
            <p:cNvSpPr/>
            <p:nvPr/>
          </p:nvSpPr>
          <p:spPr>
            <a:xfrm>
              <a:off x="15443530" y="2497295"/>
              <a:ext cx="28575" cy="149860"/>
            </a:xfrm>
            <a:custGeom>
              <a:avLst/>
              <a:gdLst/>
              <a:ahLst/>
              <a:cxnLst/>
              <a:rect l="l" t="t" r="r" b="b"/>
              <a:pathLst>
                <a:path w="28575" h="149860">
                  <a:moveTo>
                    <a:pt x="24302" y="48082"/>
                  </a:moveTo>
                  <a:lnTo>
                    <a:pt x="3800" y="48082"/>
                  </a:lnTo>
                  <a:lnTo>
                    <a:pt x="3800" y="149524"/>
                  </a:lnTo>
                  <a:lnTo>
                    <a:pt x="24302" y="149524"/>
                  </a:lnTo>
                  <a:lnTo>
                    <a:pt x="24302" y="48082"/>
                  </a:lnTo>
                  <a:close/>
                </a:path>
                <a:path w="28575" h="149860">
                  <a:moveTo>
                    <a:pt x="22135" y="0"/>
                  </a:moveTo>
                  <a:lnTo>
                    <a:pt x="6303" y="0"/>
                  </a:lnTo>
                  <a:lnTo>
                    <a:pt x="0" y="6272"/>
                  </a:lnTo>
                  <a:lnTo>
                    <a:pt x="0" y="22104"/>
                  </a:lnTo>
                  <a:lnTo>
                    <a:pt x="6303" y="28417"/>
                  </a:lnTo>
                  <a:lnTo>
                    <a:pt x="22135" y="28417"/>
                  </a:lnTo>
                  <a:lnTo>
                    <a:pt x="28417" y="22104"/>
                  </a:lnTo>
                  <a:lnTo>
                    <a:pt x="28417" y="6272"/>
                  </a:lnTo>
                  <a:lnTo>
                    <a:pt x="22135" y="0"/>
                  </a:lnTo>
                  <a:close/>
                </a:path>
              </a:pathLst>
            </a:custGeom>
            <a:solidFill>
              <a:srgbClr val="FFFFFF"/>
            </a:solidFill>
          </p:spPr>
          <p:txBody>
            <a:bodyPr wrap="square" lIns="0" tIns="0" rIns="0" bIns="0" rtlCol="0"/>
            <a:lstStyle/>
            <a:p>
              <a:endParaRPr sz="1066"/>
            </a:p>
          </p:txBody>
        </p:sp>
        <p:sp>
          <p:nvSpPr>
            <p:cNvPr id="12" name="object 12">
              <a:extLst>
                <a:ext uri="{FF2B5EF4-FFF2-40B4-BE49-F238E27FC236}">
                  <a16:creationId xmlns:a16="http://schemas.microsoft.com/office/drawing/2014/main" id="{989DAB23-E9EF-C14F-B9C4-929E36182A25}"/>
                </a:ext>
              </a:extLst>
            </p:cNvPr>
            <p:cNvSpPr/>
            <p:nvPr/>
          </p:nvSpPr>
          <p:spPr>
            <a:xfrm>
              <a:off x="15144446" y="2542744"/>
              <a:ext cx="192678" cy="106719"/>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3" name="object 13">
              <a:extLst>
                <a:ext uri="{FF2B5EF4-FFF2-40B4-BE49-F238E27FC236}">
                  <a16:creationId xmlns:a16="http://schemas.microsoft.com/office/drawing/2014/main" id="{066B0F2C-E5DF-704B-A18A-F55897F9141C}"/>
                </a:ext>
              </a:extLst>
            </p:cNvPr>
            <p:cNvSpPr/>
            <p:nvPr/>
          </p:nvSpPr>
          <p:spPr>
            <a:xfrm>
              <a:off x="15363480" y="2542744"/>
              <a:ext cx="59690" cy="104139"/>
            </a:xfrm>
            <a:custGeom>
              <a:avLst/>
              <a:gdLst/>
              <a:ahLst/>
              <a:cxnLst/>
              <a:rect l="l" t="t" r="r" b="b"/>
              <a:pathLst>
                <a:path w="59690" h="104139">
                  <a:moveTo>
                    <a:pt x="13999" y="2628"/>
                  </a:moveTo>
                  <a:lnTo>
                    <a:pt x="0" y="2628"/>
                  </a:lnTo>
                  <a:lnTo>
                    <a:pt x="0" y="104080"/>
                  </a:lnTo>
                  <a:lnTo>
                    <a:pt x="20878" y="104080"/>
                  </a:lnTo>
                  <a:lnTo>
                    <a:pt x="20878" y="24135"/>
                  </a:lnTo>
                  <a:lnTo>
                    <a:pt x="26794" y="21496"/>
                  </a:lnTo>
                  <a:lnTo>
                    <a:pt x="33674" y="19255"/>
                  </a:lnTo>
                  <a:lnTo>
                    <a:pt x="59443" y="19255"/>
                  </a:lnTo>
                  <a:lnTo>
                    <a:pt x="59443" y="8303"/>
                  </a:lnTo>
                  <a:lnTo>
                    <a:pt x="16020" y="8303"/>
                  </a:lnTo>
                  <a:lnTo>
                    <a:pt x="13999" y="2628"/>
                  </a:lnTo>
                  <a:close/>
                </a:path>
                <a:path w="59690" h="104139">
                  <a:moveTo>
                    <a:pt x="59443" y="19255"/>
                  </a:moveTo>
                  <a:lnTo>
                    <a:pt x="48501" y="19255"/>
                  </a:lnTo>
                  <a:lnTo>
                    <a:pt x="54364" y="20481"/>
                  </a:lnTo>
                  <a:lnTo>
                    <a:pt x="59443" y="22302"/>
                  </a:lnTo>
                  <a:lnTo>
                    <a:pt x="59443" y="19255"/>
                  </a:lnTo>
                  <a:close/>
                </a:path>
                <a:path w="59690" h="104139">
                  <a:moveTo>
                    <a:pt x="48909" y="0"/>
                  </a:moveTo>
                  <a:lnTo>
                    <a:pt x="44427" y="0"/>
                  </a:lnTo>
                  <a:lnTo>
                    <a:pt x="37022" y="527"/>
                  </a:lnTo>
                  <a:lnTo>
                    <a:pt x="29764" y="2098"/>
                  </a:lnTo>
                  <a:lnTo>
                    <a:pt x="22737" y="4695"/>
                  </a:lnTo>
                  <a:lnTo>
                    <a:pt x="16020" y="8303"/>
                  </a:lnTo>
                  <a:lnTo>
                    <a:pt x="59443" y="8303"/>
                  </a:lnTo>
                  <a:lnTo>
                    <a:pt x="59443" y="1612"/>
                  </a:lnTo>
                  <a:lnTo>
                    <a:pt x="54993" y="607"/>
                  </a:lnTo>
                  <a:lnTo>
                    <a:pt x="48909" y="0"/>
                  </a:lnTo>
                  <a:close/>
                </a:path>
              </a:pathLst>
            </a:custGeom>
            <a:solidFill>
              <a:srgbClr val="FFFFFF"/>
            </a:solidFill>
          </p:spPr>
          <p:txBody>
            <a:bodyPr wrap="square" lIns="0" tIns="0" rIns="0" bIns="0" rtlCol="0"/>
            <a:lstStyle/>
            <a:p>
              <a:endParaRPr sz="1066"/>
            </a:p>
          </p:txBody>
        </p:sp>
        <p:sp>
          <p:nvSpPr>
            <p:cNvPr id="14" name="object 14">
              <a:extLst>
                <a:ext uri="{FF2B5EF4-FFF2-40B4-BE49-F238E27FC236}">
                  <a16:creationId xmlns:a16="http://schemas.microsoft.com/office/drawing/2014/main" id="{F5949A49-32CF-984C-8B66-5F0F8599F7B8}"/>
                </a:ext>
              </a:extLst>
            </p:cNvPr>
            <p:cNvSpPr/>
            <p:nvPr/>
          </p:nvSpPr>
          <p:spPr>
            <a:xfrm>
              <a:off x="15501005" y="2542734"/>
              <a:ext cx="199600" cy="15744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5" name="object 15">
              <a:extLst>
                <a:ext uri="{FF2B5EF4-FFF2-40B4-BE49-F238E27FC236}">
                  <a16:creationId xmlns:a16="http://schemas.microsoft.com/office/drawing/2014/main" id="{ABFE3AD2-32C6-ED43-919B-CD3D7C50C9E1}"/>
                </a:ext>
              </a:extLst>
            </p:cNvPr>
            <p:cNvSpPr/>
            <p:nvPr/>
          </p:nvSpPr>
          <p:spPr>
            <a:xfrm>
              <a:off x="15844767" y="2542744"/>
              <a:ext cx="59690" cy="104139"/>
            </a:xfrm>
            <a:custGeom>
              <a:avLst/>
              <a:gdLst/>
              <a:ahLst/>
              <a:cxnLst/>
              <a:rect l="l" t="t" r="r" b="b"/>
              <a:pathLst>
                <a:path w="59690" h="104139">
                  <a:moveTo>
                    <a:pt x="14020" y="2628"/>
                  </a:moveTo>
                  <a:lnTo>
                    <a:pt x="0" y="2628"/>
                  </a:lnTo>
                  <a:lnTo>
                    <a:pt x="0" y="104080"/>
                  </a:lnTo>
                  <a:lnTo>
                    <a:pt x="20920" y="104080"/>
                  </a:lnTo>
                  <a:lnTo>
                    <a:pt x="20920" y="24135"/>
                  </a:lnTo>
                  <a:lnTo>
                    <a:pt x="26774" y="21496"/>
                  </a:lnTo>
                  <a:lnTo>
                    <a:pt x="33695" y="19255"/>
                  </a:lnTo>
                  <a:lnTo>
                    <a:pt x="59464" y="19255"/>
                  </a:lnTo>
                  <a:lnTo>
                    <a:pt x="59464" y="8303"/>
                  </a:lnTo>
                  <a:lnTo>
                    <a:pt x="16041" y="8303"/>
                  </a:lnTo>
                  <a:lnTo>
                    <a:pt x="14020" y="2628"/>
                  </a:lnTo>
                  <a:close/>
                </a:path>
                <a:path w="59690" h="104139">
                  <a:moveTo>
                    <a:pt x="59464" y="19255"/>
                  </a:moveTo>
                  <a:lnTo>
                    <a:pt x="48501" y="19255"/>
                  </a:lnTo>
                  <a:lnTo>
                    <a:pt x="54385" y="20481"/>
                  </a:lnTo>
                  <a:lnTo>
                    <a:pt x="59464" y="22302"/>
                  </a:lnTo>
                  <a:lnTo>
                    <a:pt x="59464" y="19255"/>
                  </a:lnTo>
                  <a:close/>
                </a:path>
                <a:path w="59690" h="104139">
                  <a:moveTo>
                    <a:pt x="48909" y="0"/>
                  </a:moveTo>
                  <a:lnTo>
                    <a:pt x="44427" y="0"/>
                  </a:lnTo>
                  <a:lnTo>
                    <a:pt x="37025" y="527"/>
                  </a:lnTo>
                  <a:lnTo>
                    <a:pt x="29775" y="2098"/>
                  </a:lnTo>
                  <a:lnTo>
                    <a:pt x="22754" y="4695"/>
                  </a:lnTo>
                  <a:lnTo>
                    <a:pt x="16041" y="8303"/>
                  </a:lnTo>
                  <a:lnTo>
                    <a:pt x="59464" y="8303"/>
                  </a:lnTo>
                  <a:lnTo>
                    <a:pt x="59464" y="1612"/>
                  </a:lnTo>
                  <a:lnTo>
                    <a:pt x="54993" y="607"/>
                  </a:lnTo>
                  <a:lnTo>
                    <a:pt x="48909" y="0"/>
                  </a:lnTo>
                  <a:close/>
                </a:path>
              </a:pathLst>
            </a:custGeom>
            <a:solidFill>
              <a:srgbClr val="FFFFFF"/>
            </a:solidFill>
          </p:spPr>
          <p:txBody>
            <a:bodyPr wrap="square" lIns="0" tIns="0" rIns="0" bIns="0" rtlCol="0"/>
            <a:lstStyle/>
            <a:p>
              <a:endParaRPr sz="1066"/>
            </a:p>
          </p:txBody>
        </p:sp>
        <p:sp>
          <p:nvSpPr>
            <p:cNvPr id="16" name="object 16">
              <a:extLst>
                <a:ext uri="{FF2B5EF4-FFF2-40B4-BE49-F238E27FC236}">
                  <a16:creationId xmlns:a16="http://schemas.microsoft.com/office/drawing/2014/main" id="{6EA42F7F-35EB-034A-977D-6915BDF3B4CC}"/>
                </a:ext>
              </a:extLst>
            </p:cNvPr>
            <p:cNvSpPr/>
            <p:nvPr/>
          </p:nvSpPr>
          <p:spPr>
            <a:xfrm>
              <a:off x="15924490" y="2542744"/>
              <a:ext cx="85630" cy="106719"/>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7" name="object 17">
              <a:extLst>
                <a:ext uri="{FF2B5EF4-FFF2-40B4-BE49-F238E27FC236}">
                  <a16:creationId xmlns:a16="http://schemas.microsoft.com/office/drawing/2014/main" id="{856F3CDD-B521-754D-9F17-33D01AF2FC5D}"/>
                </a:ext>
              </a:extLst>
            </p:cNvPr>
            <p:cNvSpPr/>
            <p:nvPr/>
          </p:nvSpPr>
          <p:spPr>
            <a:xfrm>
              <a:off x="16083729" y="2542734"/>
              <a:ext cx="98991" cy="15744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8" name="object 18">
              <a:extLst>
                <a:ext uri="{FF2B5EF4-FFF2-40B4-BE49-F238E27FC236}">
                  <a16:creationId xmlns:a16="http://schemas.microsoft.com/office/drawing/2014/main" id="{26B44690-08F5-394D-9C32-DFA8AEB8E95B}"/>
                </a:ext>
              </a:extLst>
            </p:cNvPr>
            <p:cNvSpPr/>
            <p:nvPr/>
          </p:nvSpPr>
          <p:spPr>
            <a:xfrm>
              <a:off x="16203392" y="2494664"/>
              <a:ext cx="81327" cy="152152"/>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19" name="object 19">
              <a:extLst>
                <a:ext uri="{FF2B5EF4-FFF2-40B4-BE49-F238E27FC236}">
                  <a16:creationId xmlns:a16="http://schemas.microsoft.com/office/drawing/2014/main" id="{82F79D31-ADC0-544C-BE4D-9AF0D38D20F9}"/>
                </a:ext>
              </a:extLst>
            </p:cNvPr>
            <p:cNvSpPr/>
            <p:nvPr/>
          </p:nvSpPr>
          <p:spPr>
            <a:xfrm>
              <a:off x="16435528" y="2542744"/>
              <a:ext cx="162704" cy="106719"/>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0" name="object 20">
              <a:extLst>
                <a:ext uri="{FF2B5EF4-FFF2-40B4-BE49-F238E27FC236}">
                  <a16:creationId xmlns:a16="http://schemas.microsoft.com/office/drawing/2014/main" id="{749719E9-7629-0D43-B014-D5EF4E13BC42}"/>
                </a:ext>
              </a:extLst>
            </p:cNvPr>
            <p:cNvSpPr/>
            <p:nvPr/>
          </p:nvSpPr>
          <p:spPr>
            <a:xfrm>
              <a:off x="16733088" y="2542749"/>
              <a:ext cx="81128" cy="106708"/>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1" name="object 21">
              <a:extLst>
                <a:ext uri="{FF2B5EF4-FFF2-40B4-BE49-F238E27FC236}">
                  <a16:creationId xmlns:a16="http://schemas.microsoft.com/office/drawing/2014/main" id="{8D20C62F-8BDC-8949-9BEF-237EE7D4E653}"/>
                </a:ext>
              </a:extLst>
            </p:cNvPr>
            <p:cNvSpPr/>
            <p:nvPr/>
          </p:nvSpPr>
          <p:spPr>
            <a:xfrm>
              <a:off x="16842601" y="2494645"/>
              <a:ext cx="87442" cy="154801"/>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2" name="object 22">
              <a:extLst>
                <a:ext uri="{FF2B5EF4-FFF2-40B4-BE49-F238E27FC236}">
                  <a16:creationId xmlns:a16="http://schemas.microsoft.com/office/drawing/2014/main" id="{27E8ACD7-1E2A-0C4F-93E3-0886E0B9D56E}"/>
                </a:ext>
              </a:extLst>
            </p:cNvPr>
            <p:cNvSpPr/>
            <p:nvPr/>
          </p:nvSpPr>
          <p:spPr>
            <a:xfrm>
              <a:off x="17003059" y="2545373"/>
              <a:ext cx="94353" cy="152162"/>
            </a:xfrm>
            <a:prstGeom prst="rect">
              <a:avLst/>
            </a:prstGeom>
            <a:blipFill>
              <a:blip r:embed="rId1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66"/>
            </a:p>
          </p:txBody>
        </p:sp>
        <p:sp>
          <p:nvSpPr>
            <p:cNvPr id="23" name="object 23">
              <a:extLst>
                <a:ext uri="{FF2B5EF4-FFF2-40B4-BE49-F238E27FC236}">
                  <a16:creationId xmlns:a16="http://schemas.microsoft.com/office/drawing/2014/main" id="{0C46363A-0B6B-6D4B-8603-8D0B46C19AAC}"/>
                </a:ext>
              </a:extLst>
            </p:cNvPr>
            <p:cNvSpPr/>
            <p:nvPr/>
          </p:nvSpPr>
          <p:spPr>
            <a:xfrm>
              <a:off x="15056164" y="2494667"/>
              <a:ext cx="0" cy="152400"/>
            </a:xfrm>
            <a:custGeom>
              <a:avLst/>
              <a:gdLst/>
              <a:ahLst/>
              <a:cxnLst/>
              <a:rect l="l" t="t" r="r" b="b"/>
              <a:pathLst>
                <a:path h="152400">
                  <a:moveTo>
                    <a:pt x="0" y="0"/>
                  </a:moveTo>
                  <a:lnTo>
                    <a:pt x="0" y="152152"/>
                  </a:lnTo>
                </a:path>
              </a:pathLst>
            </a:custGeom>
            <a:ln w="20491">
              <a:solidFill>
                <a:srgbClr val="FFFFFF"/>
              </a:solidFill>
            </a:ln>
          </p:spPr>
          <p:txBody>
            <a:bodyPr wrap="square" lIns="0" tIns="0" rIns="0" bIns="0" rtlCol="0"/>
            <a:lstStyle/>
            <a:p>
              <a:endParaRPr sz="1066"/>
            </a:p>
          </p:txBody>
        </p:sp>
        <p:sp>
          <p:nvSpPr>
            <p:cNvPr id="24" name="object 24">
              <a:extLst>
                <a:ext uri="{FF2B5EF4-FFF2-40B4-BE49-F238E27FC236}">
                  <a16:creationId xmlns:a16="http://schemas.microsoft.com/office/drawing/2014/main" id="{484959F2-EC34-1F4F-904E-E9EE95EC816F}"/>
                </a:ext>
              </a:extLst>
            </p:cNvPr>
            <p:cNvSpPr/>
            <p:nvPr/>
          </p:nvSpPr>
          <p:spPr>
            <a:xfrm>
              <a:off x="16637037" y="2494667"/>
              <a:ext cx="0" cy="152400"/>
            </a:xfrm>
            <a:custGeom>
              <a:avLst/>
              <a:gdLst/>
              <a:ahLst/>
              <a:cxnLst/>
              <a:rect l="l" t="t" r="r" b="b"/>
              <a:pathLst>
                <a:path h="152400">
                  <a:moveTo>
                    <a:pt x="0" y="0"/>
                  </a:moveTo>
                  <a:lnTo>
                    <a:pt x="0" y="152152"/>
                  </a:lnTo>
                </a:path>
              </a:pathLst>
            </a:custGeom>
            <a:ln w="20512">
              <a:solidFill>
                <a:srgbClr val="FFFFFF"/>
              </a:solidFill>
            </a:ln>
          </p:spPr>
          <p:txBody>
            <a:bodyPr wrap="square" lIns="0" tIns="0" rIns="0" bIns="0" rtlCol="0"/>
            <a:lstStyle/>
            <a:p>
              <a:endParaRPr sz="1066"/>
            </a:p>
          </p:txBody>
        </p:sp>
        <p:sp>
          <p:nvSpPr>
            <p:cNvPr id="25" name="object 25">
              <a:extLst>
                <a:ext uri="{FF2B5EF4-FFF2-40B4-BE49-F238E27FC236}">
                  <a16:creationId xmlns:a16="http://schemas.microsoft.com/office/drawing/2014/main" id="{63E8624E-5A3B-0D45-BAD7-9DA598F7C26D}"/>
                </a:ext>
              </a:extLst>
            </p:cNvPr>
            <p:cNvSpPr/>
            <p:nvPr/>
          </p:nvSpPr>
          <p:spPr>
            <a:xfrm>
              <a:off x="16968897" y="2494667"/>
              <a:ext cx="0" cy="152400"/>
            </a:xfrm>
            <a:custGeom>
              <a:avLst/>
              <a:gdLst/>
              <a:ahLst/>
              <a:cxnLst/>
              <a:rect l="l" t="t" r="r" b="b"/>
              <a:pathLst>
                <a:path h="152400">
                  <a:moveTo>
                    <a:pt x="0" y="0"/>
                  </a:moveTo>
                  <a:lnTo>
                    <a:pt x="0" y="152152"/>
                  </a:lnTo>
                </a:path>
              </a:pathLst>
            </a:custGeom>
            <a:ln w="20501">
              <a:solidFill>
                <a:srgbClr val="FFFFFF"/>
              </a:solidFill>
            </a:ln>
          </p:spPr>
          <p:txBody>
            <a:bodyPr wrap="square" lIns="0" tIns="0" rIns="0" bIns="0" rtlCol="0"/>
            <a:lstStyle/>
            <a:p>
              <a:endParaRPr sz="1066"/>
            </a:p>
          </p:txBody>
        </p:sp>
        <p:sp>
          <p:nvSpPr>
            <p:cNvPr id="26" name="object 26">
              <a:extLst>
                <a:ext uri="{FF2B5EF4-FFF2-40B4-BE49-F238E27FC236}">
                  <a16:creationId xmlns:a16="http://schemas.microsoft.com/office/drawing/2014/main" id="{F585B409-CD62-9246-9092-11DDAC75585B}"/>
                </a:ext>
              </a:extLst>
            </p:cNvPr>
            <p:cNvSpPr/>
            <p:nvPr/>
          </p:nvSpPr>
          <p:spPr>
            <a:xfrm>
              <a:off x="16312543" y="2512005"/>
              <a:ext cx="51435" cy="137795"/>
            </a:xfrm>
            <a:custGeom>
              <a:avLst/>
              <a:gdLst/>
              <a:ahLst/>
              <a:cxnLst/>
              <a:rect l="l" t="t" r="r" b="b"/>
              <a:pathLst>
                <a:path w="51434" h="137794">
                  <a:moveTo>
                    <a:pt x="20805" y="0"/>
                  </a:moveTo>
                  <a:lnTo>
                    <a:pt x="0" y="5758"/>
                  </a:lnTo>
                  <a:lnTo>
                    <a:pt x="0" y="108593"/>
                  </a:lnTo>
                  <a:lnTo>
                    <a:pt x="2937" y="121631"/>
                  </a:lnTo>
                  <a:lnTo>
                    <a:pt x="10667" y="130611"/>
                  </a:lnTo>
                  <a:lnTo>
                    <a:pt x="21565" y="135801"/>
                  </a:lnTo>
                  <a:lnTo>
                    <a:pt x="34009" y="137472"/>
                  </a:lnTo>
                  <a:lnTo>
                    <a:pt x="41852" y="137472"/>
                  </a:lnTo>
                  <a:lnTo>
                    <a:pt x="46982" y="136205"/>
                  </a:lnTo>
                  <a:lnTo>
                    <a:pt x="46982" y="117849"/>
                  </a:lnTo>
                  <a:lnTo>
                    <a:pt x="26585" y="117849"/>
                  </a:lnTo>
                  <a:lnTo>
                    <a:pt x="20805" y="115399"/>
                  </a:lnTo>
                  <a:lnTo>
                    <a:pt x="20805" y="49851"/>
                  </a:lnTo>
                  <a:lnTo>
                    <a:pt x="51317" y="49851"/>
                  </a:lnTo>
                  <a:lnTo>
                    <a:pt x="51317" y="31726"/>
                  </a:lnTo>
                  <a:lnTo>
                    <a:pt x="20805" y="31726"/>
                  </a:lnTo>
                  <a:lnTo>
                    <a:pt x="20805" y="0"/>
                  </a:lnTo>
                  <a:close/>
                </a:path>
                <a:path w="51434" h="137794">
                  <a:moveTo>
                    <a:pt x="46982" y="117054"/>
                  </a:moveTo>
                  <a:lnTo>
                    <a:pt x="44731" y="117462"/>
                  </a:lnTo>
                  <a:lnTo>
                    <a:pt x="39559" y="117849"/>
                  </a:lnTo>
                  <a:lnTo>
                    <a:pt x="46982" y="117849"/>
                  </a:lnTo>
                  <a:lnTo>
                    <a:pt x="46982" y="117054"/>
                  </a:lnTo>
                  <a:close/>
                </a:path>
              </a:pathLst>
            </a:custGeom>
            <a:solidFill>
              <a:srgbClr val="FFFFFF"/>
            </a:solidFill>
          </p:spPr>
          <p:txBody>
            <a:bodyPr wrap="square" lIns="0" tIns="0" rIns="0" bIns="0" rtlCol="0"/>
            <a:lstStyle/>
            <a:p>
              <a:endParaRPr sz="1066"/>
            </a:p>
          </p:txBody>
        </p:sp>
        <p:sp>
          <p:nvSpPr>
            <p:cNvPr id="27" name="object 27">
              <a:extLst>
                <a:ext uri="{FF2B5EF4-FFF2-40B4-BE49-F238E27FC236}">
                  <a16:creationId xmlns:a16="http://schemas.microsoft.com/office/drawing/2014/main" id="{3FAD4E42-952E-D149-99A0-372A21AD6CE7}"/>
                </a:ext>
              </a:extLst>
            </p:cNvPr>
            <p:cNvSpPr/>
            <p:nvPr/>
          </p:nvSpPr>
          <p:spPr>
            <a:xfrm>
              <a:off x="15771907" y="2491999"/>
              <a:ext cx="51435" cy="154940"/>
            </a:xfrm>
            <a:custGeom>
              <a:avLst/>
              <a:gdLst/>
              <a:ahLst/>
              <a:cxnLst/>
              <a:rect l="l" t="t" r="r" b="b"/>
              <a:pathLst>
                <a:path w="51434" h="154939">
                  <a:moveTo>
                    <a:pt x="41831" y="0"/>
                  </a:moveTo>
                  <a:lnTo>
                    <a:pt x="34030" y="0"/>
                  </a:lnTo>
                  <a:lnTo>
                    <a:pt x="21574" y="1670"/>
                  </a:lnTo>
                  <a:lnTo>
                    <a:pt x="10669" y="6861"/>
                  </a:lnTo>
                  <a:lnTo>
                    <a:pt x="2937" y="15840"/>
                  </a:lnTo>
                  <a:lnTo>
                    <a:pt x="0" y="28878"/>
                  </a:lnTo>
                  <a:lnTo>
                    <a:pt x="0" y="154812"/>
                  </a:lnTo>
                  <a:lnTo>
                    <a:pt x="20805" y="154812"/>
                  </a:lnTo>
                  <a:lnTo>
                    <a:pt x="20805" y="71505"/>
                  </a:lnTo>
                  <a:lnTo>
                    <a:pt x="51338" y="71505"/>
                  </a:lnTo>
                  <a:lnTo>
                    <a:pt x="51338" y="53380"/>
                  </a:lnTo>
                  <a:lnTo>
                    <a:pt x="20805" y="53380"/>
                  </a:lnTo>
                  <a:lnTo>
                    <a:pt x="20805" y="22072"/>
                  </a:lnTo>
                  <a:lnTo>
                    <a:pt x="26564" y="19601"/>
                  </a:lnTo>
                  <a:lnTo>
                    <a:pt x="46982" y="19601"/>
                  </a:lnTo>
                  <a:lnTo>
                    <a:pt x="46982" y="1246"/>
                  </a:lnTo>
                  <a:lnTo>
                    <a:pt x="41831" y="0"/>
                  </a:lnTo>
                  <a:close/>
                </a:path>
                <a:path w="51434" h="154939">
                  <a:moveTo>
                    <a:pt x="46982" y="19601"/>
                  </a:moveTo>
                  <a:lnTo>
                    <a:pt x="39569" y="19601"/>
                  </a:lnTo>
                  <a:lnTo>
                    <a:pt x="44721" y="20009"/>
                  </a:lnTo>
                  <a:lnTo>
                    <a:pt x="46982" y="20418"/>
                  </a:lnTo>
                  <a:lnTo>
                    <a:pt x="46982" y="19601"/>
                  </a:lnTo>
                  <a:close/>
                </a:path>
              </a:pathLst>
            </a:custGeom>
            <a:solidFill>
              <a:srgbClr val="FFFFFF"/>
            </a:solidFill>
          </p:spPr>
          <p:txBody>
            <a:bodyPr wrap="square" lIns="0" tIns="0" rIns="0" bIns="0" rtlCol="0"/>
            <a:lstStyle/>
            <a:p>
              <a:endParaRPr sz="1066"/>
            </a:p>
          </p:txBody>
        </p:sp>
        <p:sp>
          <p:nvSpPr>
            <p:cNvPr id="28" name="object 28">
              <a:extLst>
                <a:ext uri="{FF2B5EF4-FFF2-40B4-BE49-F238E27FC236}">
                  <a16:creationId xmlns:a16="http://schemas.microsoft.com/office/drawing/2014/main" id="{1AEE6AD3-D5D8-4240-A700-2B0E39D9FFC8}"/>
                </a:ext>
              </a:extLst>
            </p:cNvPr>
            <p:cNvSpPr/>
            <p:nvPr/>
          </p:nvSpPr>
          <p:spPr>
            <a:xfrm>
              <a:off x="17093362" y="1336135"/>
              <a:ext cx="612140" cy="353695"/>
            </a:xfrm>
            <a:custGeom>
              <a:avLst/>
              <a:gdLst/>
              <a:ahLst/>
              <a:cxnLst/>
              <a:rect l="l" t="t" r="r" b="b"/>
              <a:pathLst>
                <a:path w="612140" h="353694">
                  <a:moveTo>
                    <a:pt x="611656" y="0"/>
                  </a:moveTo>
                  <a:lnTo>
                    <a:pt x="0" y="20"/>
                  </a:lnTo>
                  <a:lnTo>
                    <a:pt x="203910" y="353162"/>
                  </a:lnTo>
                  <a:lnTo>
                    <a:pt x="407767" y="353162"/>
                  </a:lnTo>
                  <a:lnTo>
                    <a:pt x="611656" y="0"/>
                  </a:lnTo>
                  <a:close/>
                </a:path>
              </a:pathLst>
            </a:custGeom>
            <a:solidFill>
              <a:srgbClr val="85BD3E"/>
            </a:solidFill>
          </p:spPr>
          <p:txBody>
            <a:bodyPr wrap="square" lIns="0" tIns="0" rIns="0" bIns="0" rtlCol="0"/>
            <a:lstStyle/>
            <a:p>
              <a:endParaRPr sz="1066"/>
            </a:p>
          </p:txBody>
        </p:sp>
        <p:sp>
          <p:nvSpPr>
            <p:cNvPr id="29" name="object 29">
              <a:extLst>
                <a:ext uri="{FF2B5EF4-FFF2-40B4-BE49-F238E27FC236}">
                  <a16:creationId xmlns:a16="http://schemas.microsoft.com/office/drawing/2014/main" id="{F0AF6F60-B5C8-034E-9CB0-F5F2FEE248E5}"/>
                </a:ext>
              </a:extLst>
            </p:cNvPr>
            <p:cNvSpPr/>
            <p:nvPr/>
          </p:nvSpPr>
          <p:spPr>
            <a:xfrm>
              <a:off x="17471866" y="1336132"/>
              <a:ext cx="1165860" cy="1009650"/>
            </a:xfrm>
            <a:custGeom>
              <a:avLst/>
              <a:gdLst/>
              <a:ahLst/>
              <a:cxnLst/>
              <a:rect l="l" t="t" r="r" b="b"/>
              <a:pathLst>
                <a:path w="1165859" h="1009650">
                  <a:moveTo>
                    <a:pt x="961363" y="0"/>
                  </a:moveTo>
                  <a:lnTo>
                    <a:pt x="378805" y="41"/>
                  </a:lnTo>
                  <a:lnTo>
                    <a:pt x="0" y="655665"/>
                  </a:lnTo>
                  <a:lnTo>
                    <a:pt x="204046" y="1009026"/>
                  </a:lnTo>
                  <a:lnTo>
                    <a:pt x="582683" y="353162"/>
                  </a:lnTo>
                  <a:lnTo>
                    <a:pt x="1165388" y="353162"/>
                  </a:lnTo>
                  <a:lnTo>
                    <a:pt x="961363" y="0"/>
                  </a:lnTo>
                  <a:close/>
                </a:path>
              </a:pathLst>
            </a:custGeom>
            <a:solidFill>
              <a:srgbClr val="E63023"/>
            </a:solidFill>
          </p:spPr>
          <p:txBody>
            <a:bodyPr wrap="square" lIns="0" tIns="0" rIns="0" bIns="0" rtlCol="0"/>
            <a:lstStyle/>
            <a:p>
              <a:endParaRPr sz="1066"/>
            </a:p>
          </p:txBody>
        </p:sp>
        <p:sp>
          <p:nvSpPr>
            <p:cNvPr id="30" name="object 30">
              <a:extLst>
                <a:ext uri="{FF2B5EF4-FFF2-40B4-BE49-F238E27FC236}">
                  <a16:creationId xmlns:a16="http://schemas.microsoft.com/office/drawing/2014/main" id="{125205B5-8411-4A45-A066-6B1F267005F4}"/>
                </a:ext>
              </a:extLst>
            </p:cNvPr>
            <p:cNvSpPr/>
            <p:nvPr/>
          </p:nvSpPr>
          <p:spPr>
            <a:xfrm>
              <a:off x="17602493" y="781197"/>
              <a:ext cx="1790700" cy="201930"/>
            </a:xfrm>
            <a:custGeom>
              <a:avLst/>
              <a:gdLst/>
              <a:ahLst/>
              <a:cxnLst/>
              <a:rect l="l" t="t" r="r" b="b"/>
              <a:pathLst>
                <a:path w="1790700" h="201930">
                  <a:moveTo>
                    <a:pt x="328136" y="0"/>
                  </a:moveTo>
                  <a:lnTo>
                    <a:pt x="208370" y="0"/>
                  </a:lnTo>
                  <a:lnTo>
                    <a:pt x="208370" y="201784"/>
                  </a:lnTo>
                  <a:lnTo>
                    <a:pt x="258829" y="201784"/>
                  </a:lnTo>
                  <a:lnTo>
                    <a:pt x="258829" y="122991"/>
                  </a:lnTo>
                  <a:lnTo>
                    <a:pt x="364700" y="122991"/>
                  </a:lnTo>
                  <a:lnTo>
                    <a:pt x="359287" y="113609"/>
                  </a:lnTo>
                  <a:lnTo>
                    <a:pt x="369823" y="104711"/>
                  </a:lnTo>
                  <a:lnTo>
                    <a:pt x="377924" y="93525"/>
                  </a:lnTo>
                  <a:lnTo>
                    <a:pt x="383125" y="80510"/>
                  </a:lnTo>
                  <a:lnTo>
                    <a:pt x="383340" y="78824"/>
                  </a:lnTo>
                  <a:lnTo>
                    <a:pt x="258829" y="78824"/>
                  </a:lnTo>
                  <a:lnTo>
                    <a:pt x="258829" y="44145"/>
                  </a:lnTo>
                  <a:lnTo>
                    <a:pt x="382315" y="44145"/>
                  </a:lnTo>
                  <a:lnTo>
                    <a:pt x="380421" y="34716"/>
                  </a:lnTo>
                  <a:lnTo>
                    <a:pt x="368281" y="16647"/>
                  </a:lnTo>
                  <a:lnTo>
                    <a:pt x="350253" y="4466"/>
                  </a:lnTo>
                  <a:lnTo>
                    <a:pt x="328136" y="0"/>
                  </a:lnTo>
                  <a:close/>
                </a:path>
                <a:path w="1790700" h="201930">
                  <a:moveTo>
                    <a:pt x="364700" y="122991"/>
                  </a:moveTo>
                  <a:lnTo>
                    <a:pt x="313498" y="122991"/>
                  </a:lnTo>
                  <a:lnTo>
                    <a:pt x="358994" y="201784"/>
                  </a:lnTo>
                  <a:lnTo>
                    <a:pt x="410165" y="201784"/>
                  </a:lnTo>
                  <a:lnTo>
                    <a:pt x="364700" y="122991"/>
                  </a:lnTo>
                  <a:close/>
                </a:path>
                <a:path w="1790700" h="201930">
                  <a:moveTo>
                    <a:pt x="566139" y="0"/>
                  </a:moveTo>
                  <a:lnTo>
                    <a:pt x="512445" y="0"/>
                  </a:lnTo>
                  <a:lnTo>
                    <a:pt x="410165" y="201784"/>
                  </a:lnTo>
                  <a:lnTo>
                    <a:pt x="463849" y="201784"/>
                  </a:lnTo>
                  <a:lnTo>
                    <a:pt x="489398" y="151346"/>
                  </a:lnTo>
                  <a:lnTo>
                    <a:pt x="642861" y="151346"/>
                  </a:lnTo>
                  <a:lnTo>
                    <a:pt x="620472" y="107179"/>
                  </a:lnTo>
                  <a:lnTo>
                    <a:pt x="511785" y="107179"/>
                  </a:lnTo>
                  <a:lnTo>
                    <a:pt x="539282" y="52898"/>
                  </a:lnTo>
                  <a:lnTo>
                    <a:pt x="592955" y="52898"/>
                  </a:lnTo>
                  <a:lnTo>
                    <a:pt x="566139" y="0"/>
                  </a:lnTo>
                  <a:close/>
                </a:path>
                <a:path w="1790700" h="201930">
                  <a:moveTo>
                    <a:pt x="642861" y="151346"/>
                  </a:moveTo>
                  <a:lnTo>
                    <a:pt x="589186" y="151346"/>
                  </a:lnTo>
                  <a:lnTo>
                    <a:pt x="614756" y="201784"/>
                  </a:lnTo>
                  <a:lnTo>
                    <a:pt x="668429" y="201784"/>
                  </a:lnTo>
                  <a:lnTo>
                    <a:pt x="642861" y="151346"/>
                  </a:lnTo>
                  <a:close/>
                </a:path>
                <a:path w="1790700" h="201930">
                  <a:moveTo>
                    <a:pt x="592955" y="52898"/>
                  </a:moveTo>
                  <a:lnTo>
                    <a:pt x="539282" y="52898"/>
                  </a:lnTo>
                  <a:lnTo>
                    <a:pt x="566799" y="107179"/>
                  </a:lnTo>
                  <a:lnTo>
                    <a:pt x="620472" y="107179"/>
                  </a:lnTo>
                  <a:lnTo>
                    <a:pt x="592955" y="52898"/>
                  </a:lnTo>
                  <a:close/>
                </a:path>
                <a:path w="1790700" h="201930">
                  <a:moveTo>
                    <a:pt x="382315" y="44145"/>
                  </a:moveTo>
                  <a:lnTo>
                    <a:pt x="328817" y="44145"/>
                  </a:lnTo>
                  <a:lnTo>
                    <a:pt x="334492" y="49851"/>
                  </a:lnTo>
                  <a:lnTo>
                    <a:pt x="334618" y="73149"/>
                  </a:lnTo>
                  <a:lnTo>
                    <a:pt x="328911" y="78824"/>
                  </a:lnTo>
                  <a:lnTo>
                    <a:pt x="383340" y="78824"/>
                  </a:lnTo>
                  <a:lnTo>
                    <a:pt x="384962" y="66123"/>
                  </a:lnTo>
                  <a:lnTo>
                    <a:pt x="384867" y="56846"/>
                  </a:lnTo>
                  <a:lnTo>
                    <a:pt x="382315" y="44145"/>
                  </a:lnTo>
                  <a:close/>
                </a:path>
                <a:path w="1790700" h="201930">
                  <a:moveTo>
                    <a:pt x="1582820" y="0"/>
                  </a:moveTo>
                  <a:lnTo>
                    <a:pt x="1418888" y="0"/>
                  </a:lnTo>
                  <a:lnTo>
                    <a:pt x="1418888" y="201784"/>
                  </a:lnTo>
                  <a:lnTo>
                    <a:pt x="1582820" y="201784"/>
                  </a:lnTo>
                  <a:lnTo>
                    <a:pt x="1582820" y="157618"/>
                  </a:lnTo>
                  <a:lnTo>
                    <a:pt x="1469295" y="157618"/>
                  </a:lnTo>
                  <a:lnTo>
                    <a:pt x="1469295" y="122970"/>
                  </a:lnTo>
                  <a:lnTo>
                    <a:pt x="1576548" y="122970"/>
                  </a:lnTo>
                  <a:lnTo>
                    <a:pt x="1576548" y="78803"/>
                  </a:lnTo>
                  <a:lnTo>
                    <a:pt x="1469295" y="78803"/>
                  </a:lnTo>
                  <a:lnTo>
                    <a:pt x="1469295" y="44134"/>
                  </a:lnTo>
                  <a:lnTo>
                    <a:pt x="1582820" y="44134"/>
                  </a:lnTo>
                  <a:lnTo>
                    <a:pt x="1582820" y="0"/>
                  </a:lnTo>
                  <a:close/>
                </a:path>
                <a:path w="1790700" h="201930">
                  <a:moveTo>
                    <a:pt x="955436" y="150529"/>
                  </a:moveTo>
                  <a:lnTo>
                    <a:pt x="933301" y="188800"/>
                  </a:lnTo>
                  <a:lnTo>
                    <a:pt x="946596" y="194124"/>
                  </a:lnTo>
                  <a:lnTo>
                    <a:pt x="960510" y="198071"/>
                  </a:lnTo>
                  <a:lnTo>
                    <a:pt x="974981" y="200531"/>
                  </a:lnTo>
                  <a:lnTo>
                    <a:pt x="989948" y="201397"/>
                  </a:lnTo>
                  <a:lnTo>
                    <a:pt x="1065496" y="201376"/>
                  </a:lnTo>
                  <a:lnTo>
                    <a:pt x="1087569" y="196917"/>
                  </a:lnTo>
                  <a:lnTo>
                    <a:pt x="1105565" y="184757"/>
                  </a:lnTo>
                  <a:lnTo>
                    <a:pt x="1117683" y="166721"/>
                  </a:lnTo>
                  <a:lnTo>
                    <a:pt x="1119570" y="157335"/>
                  </a:lnTo>
                  <a:lnTo>
                    <a:pt x="989948" y="157335"/>
                  </a:lnTo>
                  <a:lnTo>
                    <a:pt x="980897" y="156875"/>
                  </a:lnTo>
                  <a:lnTo>
                    <a:pt x="972092" y="155558"/>
                  </a:lnTo>
                  <a:lnTo>
                    <a:pt x="963587" y="153427"/>
                  </a:lnTo>
                  <a:lnTo>
                    <a:pt x="955436" y="150529"/>
                  </a:lnTo>
                  <a:close/>
                </a:path>
                <a:path w="1790700" h="201930">
                  <a:moveTo>
                    <a:pt x="1065464" y="0"/>
                  </a:moveTo>
                  <a:lnTo>
                    <a:pt x="989948" y="0"/>
                  </a:lnTo>
                  <a:lnTo>
                    <a:pt x="967867" y="4455"/>
                  </a:lnTo>
                  <a:lnTo>
                    <a:pt x="949865" y="16610"/>
                  </a:lnTo>
                  <a:lnTo>
                    <a:pt x="937742" y="34645"/>
                  </a:lnTo>
                  <a:lnTo>
                    <a:pt x="933301" y="56741"/>
                  </a:lnTo>
                  <a:lnTo>
                    <a:pt x="933301" y="65966"/>
                  </a:lnTo>
                  <a:lnTo>
                    <a:pt x="937742" y="88065"/>
                  </a:lnTo>
                  <a:lnTo>
                    <a:pt x="949865" y="106108"/>
                  </a:lnTo>
                  <a:lnTo>
                    <a:pt x="967867" y="118270"/>
                  </a:lnTo>
                  <a:lnTo>
                    <a:pt x="989948" y="122729"/>
                  </a:lnTo>
                  <a:lnTo>
                    <a:pt x="1066176" y="122729"/>
                  </a:lnTo>
                  <a:lnTo>
                    <a:pt x="1071852" y="128393"/>
                  </a:lnTo>
                  <a:lnTo>
                    <a:pt x="1071852" y="151628"/>
                  </a:lnTo>
                  <a:lnTo>
                    <a:pt x="1066176" y="157314"/>
                  </a:lnTo>
                  <a:lnTo>
                    <a:pt x="989948" y="157335"/>
                  </a:lnTo>
                  <a:lnTo>
                    <a:pt x="1119570" y="157335"/>
                  </a:lnTo>
                  <a:lnTo>
                    <a:pt x="1122122" y="144634"/>
                  </a:lnTo>
                  <a:lnTo>
                    <a:pt x="1122122" y="135388"/>
                  </a:lnTo>
                  <a:lnTo>
                    <a:pt x="1117683" y="113313"/>
                  </a:lnTo>
                  <a:lnTo>
                    <a:pt x="1105565" y="95283"/>
                  </a:lnTo>
                  <a:lnTo>
                    <a:pt x="1087569" y="83126"/>
                  </a:lnTo>
                  <a:lnTo>
                    <a:pt x="1065496" y="78667"/>
                  </a:lnTo>
                  <a:lnTo>
                    <a:pt x="989247" y="78667"/>
                  </a:lnTo>
                  <a:lnTo>
                    <a:pt x="983551" y="72992"/>
                  </a:lnTo>
                  <a:lnTo>
                    <a:pt x="983551" y="49736"/>
                  </a:lnTo>
                  <a:lnTo>
                    <a:pt x="989247" y="44061"/>
                  </a:lnTo>
                  <a:lnTo>
                    <a:pt x="1096919" y="44061"/>
                  </a:lnTo>
                  <a:lnTo>
                    <a:pt x="1096919" y="3120"/>
                  </a:lnTo>
                  <a:lnTo>
                    <a:pt x="1089567" y="1744"/>
                  </a:lnTo>
                  <a:lnTo>
                    <a:pt x="1081738" y="770"/>
                  </a:lnTo>
                  <a:lnTo>
                    <a:pt x="1073635" y="191"/>
                  </a:lnTo>
                  <a:lnTo>
                    <a:pt x="1065464" y="0"/>
                  </a:lnTo>
                  <a:close/>
                </a:path>
                <a:path w="1790700" h="201930">
                  <a:moveTo>
                    <a:pt x="1096919" y="44061"/>
                  </a:moveTo>
                  <a:lnTo>
                    <a:pt x="1065464" y="44061"/>
                  </a:lnTo>
                  <a:lnTo>
                    <a:pt x="1072436" y="44315"/>
                  </a:lnTo>
                  <a:lnTo>
                    <a:pt x="1081957" y="44998"/>
                  </a:lnTo>
                  <a:lnTo>
                    <a:pt x="1091096" y="45996"/>
                  </a:lnTo>
                  <a:lnTo>
                    <a:pt x="1096919" y="47192"/>
                  </a:lnTo>
                  <a:lnTo>
                    <a:pt x="1096919" y="44061"/>
                  </a:lnTo>
                  <a:close/>
                </a:path>
                <a:path w="1790700" h="201930">
                  <a:moveTo>
                    <a:pt x="1639614" y="0"/>
                  </a:moveTo>
                  <a:lnTo>
                    <a:pt x="1639614" y="201784"/>
                  </a:lnTo>
                  <a:lnTo>
                    <a:pt x="1690074" y="201784"/>
                  </a:lnTo>
                  <a:lnTo>
                    <a:pt x="1690074" y="44145"/>
                  </a:lnTo>
                  <a:lnTo>
                    <a:pt x="1765150" y="44145"/>
                  </a:lnTo>
                  <a:lnTo>
                    <a:pt x="1790667" y="31"/>
                  </a:lnTo>
                  <a:lnTo>
                    <a:pt x="1639614" y="0"/>
                  </a:lnTo>
                  <a:close/>
                </a:path>
                <a:path w="1790700" h="201930">
                  <a:moveTo>
                    <a:pt x="1217093" y="0"/>
                  </a:moveTo>
                  <a:lnTo>
                    <a:pt x="1160341" y="0"/>
                  </a:lnTo>
                  <a:lnTo>
                    <a:pt x="1160341" y="201784"/>
                  </a:lnTo>
                  <a:lnTo>
                    <a:pt x="1210758" y="201784"/>
                  </a:lnTo>
                  <a:lnTo>
                    <a:pt x="1210758" y="69589"/>
                  </a:lnTo>
                  <a:lnTo>
                    <a:pt x="1266900" y="69589"/>
                  </a:lnTo>
                  <a:lnTo>
                    <a:pt x="1217093" y="0"/>
                  </a:lnTo>
                  <a:close/>
                </a:path>
                <a:path w="1790700" h="201930">
                  <a:moveTo>
                    <a:pt x="1266900" y="69589"/>
                  </a:moveTo>
                  <a:lnTo>
                    <a:pt x="1210758" y="69589"/>
                  </a:lnTo>
                  <a:lnTo>
                    <a:pt x="1305363" y="201784"/>
                  </a:lnTo>
                  <a:lnTo>
                    <a:pt x="1362136" y="201784"/>
                  </a:lnTo>
                  <a:lnTo>
                    <a:pt x="1362136" y="132194"/>
                  </a:lnTo>
                  <a:lnTo>
                    <a:pt x="1311708" y="132194"/>
                  </a:lnTo>
                  <a:lnTo>
                    <a:pt x="1266900" y="69589"/>
                  </a:lnTo>
                  <a:close/>
                </a:path>
                <a:path w="1790700" h="201930">
                  <a:moveTo>
                    <a:pt x="1362136" y="188"/>
                  </a:moveTo>
                  <a:lnTo>
                    <a:pt x="1311708" y="188"/>
                  </a:lnTo>
                  <a:lnTo>
                    <a:pt x="1311708" y="132194"/>
                  </a:lnTo>
                  <a:lnTo>
                    <a:pt x="1362136" y="132194"/>
                  </a:lnTo>
                  <a:lnTo>
                    <a:pt x="1362136" y="188"/>
                  </a:lnTo>
                  <a:close/>
                </a:path>
                <a:path w="1790700" h="201930">
                  <a:moveTo>
                    <a:pt x="151607" y="44145"/>
                  </a:moveTo>
                  <a:lnTo>
                    <a:pt x="101138" y="44145"/>
                  </a:lnTo>
                  <a:lnTo>
                    <a:pt x="101138" y="201784"/>
                  </a:lnTo>
                  <a:lnTo>
                    <a:pt x="151607" y="201784"/>
                  </a:lnTo>
                  <a:lnTo>
                    <a:pt x="151607" y="44145"/>
                  </a:lnTo>
                  <a:close/>
                </a:path>
                <a:path w="1790700" h="201930">
                  <a:moveTo>
                    <a:pt x="151607" y="0"/>
                  </a:moveTo>
                  <a:lnTo>
                    <a:pt x="0" y="31"/>
                  </a:lnTo>
                  <a:lnTo>
                    <a:pt x="25496" y="44166"/>
                  </a:lnTo>
                  <a:lnTo>
                    <a:pt x="151607" y="44145"/>
                  </a:lnTo>
                  <a:lnTo>
                    <a:pt x="151607" y="0"/>
                  </a:lnTo>
                  <a:close/>
                </a:path>
                <a:path w="1790700" h="201930">
                  <a:moveTo>
                    <a:pt x="744092" y="0"/>
                  </a:moveTo>
                  <a:lnTo>
                    <a:pt x="687350" y="0"/>
                  </a:lnTo>
                  <a:lnTo>
                    <a:pt x="687350" y="201784"/>
                  </a:lnTo>
                  <a:lnTo>
                    <a:pt x="737768" y="201784"/>
                  </a:lnTo>
                  <a:lnTo>
                    <a:pt x="737768" y="69589"/>
                  </a:lnTo>
                  <a:lnTo>
                    <a:pt x="793893" y="69589"/>
                  </a:lnTo>
                  <a:lnTo>
                    <a:pt x="744092" y="0"/>
                  </a:lnTo>
                  <a:close/>
                </a:path>
                <a:path w="1790700" h="201930">
                  <a:moveTo>
                    <a:pt x="793893" y="69589"/>
                  </a:moveTo>
                  <a:lnTo>
                    <a:pt x="737768" y="69589"/>
                  </a:lnTo>
                  <a:lnTo>
                    <a:pt x="832372" y="201784"/>
                  </a:lnTo>
                  <a:lnTo>
                    <a:pt x="889145" y="201784"/>
                  </a:lnTo>
                  <a:lnTo>
                    <a:pt x="889145" y="132194"/>
                  </a:lnTo>
                  <a:lnTo>
                    <a:pt x="838696" y="132194"/>
                  </a:lnTo>
                  <a:lnTo>
                    <a:pt x="793893" y="69589"/>
                  </a:lnTo>
                  <a:close/>
                </a:path>
                <a:path w="1790700" h="201930">
                  <a:moveTo>
                    <a:pt x="889145" y="188"/>
                  </a:moveTo>
                  <a:lnTo>
                    <a:pt x="838696" y="188"/>
                  </a:lnTo>
                  <a:lnTo>
                    <a:pt x="838696" y="132194"/>
                  </a:lnTo>
                  <a:lnTo>
                    <a:pt x="889145" y="132194"/>
                  </a:lnTo>
                  <a:lnTo>
                    <a:pt x="889145" y="188"/>
                  </a:lnTo>
                  <a:close/>
                </a:path>
              </a:pathLst>
            </a:custGeom>
            <a:solidFill>
              <a:srgbClr val="E63023"/>
            </a:solidFill>
          </p:spPr>
          <p:txBody>
            <a:bodyPr wrap="square" lIns="0" tIns="0" rIns="0" bIns="0" rtlCol="0"/>
            <a:lstStyle/>
            <a:p>
              <a:endParaRPr sz="1066"/>
            </a:p>
          </p:txBody>
        </p:sp>
      </p:grpSp>
      <p:sp>
        <p:nvSpPr>
          <p:cNvPr id="31" name="object 4">
            <a:extLst>
              <a:ext uri="{FF2B5EF4-FFF2-40B4-BE49-F238E27FC236}">
                <a16:creationId xmlns:a16="http://schemas.microsoft.com/office/drawing/2014/main" id="{61CF7A6D-5685-6042-A629-3C5635BBC234}"/>
              </a:ext>
            </a:extLst>
          </p:cNvPr>
          <p:cNvSpPr/>
          <p:nvPr userDrawn="1"/>
        </p:nvSpPr>
        <p:spPr>
          <a:xfrm>
            <a:off x="635836"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66"/>
          </a:p>
        </p:txBody>
      </p:sp>
    </p:spTree>
    <p:extLst>
      <p:ext uri="{BB962C8B-B14F-4D97-AF65-F5344CB8AC3E}">
        <p14:creationId xmlns:p14="http://schemas.microsoft.com/office/powerpoint/2010/main" val="2124965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48E9B5-6AC9-4AA5-A58A-9C9777AD093A}"/>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14523747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6. TITLE SLIDE">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DAD05C0-F1F4-4068-A4FC-CF42B6A6F35C}"/>
              </a:ext>
            </a:extLst>
          </p:cNvPr>
          <p:cNvGraphicFramePr>
            <a:graphicFrameLocks noChangeAspect="1"/>
          </p:cNvGraphicFramePr>
          <p:nvPr userDrawn="1">
            <p:custDataLst>
              <p:tags r:id="rId1"/>
            </p:custDataLst>
            <p:extLst>
              <p:ext uri="{D42A27DB-BD31-4B8C-83A1-F6EECF244321}">
                <p14:modId xmlns:p14="http://schemas.microsoft.com/office/powerpoint/2010/main" val="4208740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52" imgH="550" progId="TCLayout.ActiveDocument.1">
                  <p:embed/>
                </p:oleObj>
              </mc:Choice>
              <mc:Fallback>
                <p:oleObj name="think-cell Slide" r:id="rId3" imgW="552" imgH="550" progId="TCLayout.ActiveDocument.1">
                  <p:embed/>
                  <p:pic>
                    <p:nvPicPr>
                      <p:cNvPr id="2" name="think-cell data - do not delete" hidden="1">
                        <a:extLst>
                          <a:ext uri="{FF2B5EF4-FFF2-40B4-BE49-F238E27FC236}">
                            <a16:creationId xmlns:a16="http://schemas.microsoft.com/office/drawing/2014/main" id="{DDAD05C0-F1F4-4068-A4FC-CF42B6A6F3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able Placeholder 4">
            <a:extLst>
              <a:ext uri="{FF2B5EF4-FFF2-40B4-BE49-F238E27FC236}">
                <a16:creationId xmlns:a16="http://schemas.microsoft.com/office/drawing/2014/main" id="{800A1350-7746-0E4A-91DF-E2AB607ADA59}"/>
              </a:ext>
            </a:extLst>
          </p:cNvPr>
          <p:cNvSpPr>
            <a:spLocks noGrp="1"/>
          </p:cNvSpPr>
          <p:nvPr>
            <p:ph type="tbl" sz="quarter" idx="10"/>
          </p:nvPr>
        </p:nvSpPr>
        <p:spPr>
          <a:xfrm>
            <a:off x="632444" y="1806576"/>
            <a:ext cx="11039295" cy="4181475"/>
          </a:xfrm>
          <a:prstGeom prst="rect">
            <a:avLst/>
          </a:prstGeom>
        </p:spPr>
        <p:txBody>
          <a:bodyPr/>
          <a:lstStyle>
            <a:lvl1pPr marL="0" indent="0">
              <a:buNone/>
              <a:defRPr sz="25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Title 1">
            <a:extLst>
              <a:ext uri="{FF2B5EF4-FFF2-40B4-BE49-F238E27FC236}">
                <a16:creationId xmlns:a16="http://schemas.microsoft.com/office/drawing/2014/main" id="{9AFF9E91-AD6C-4A01-86D1-18DBF2E6C40F}"/>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323931180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D733F1C-42E9-43C8-9289-AB8CB89FFD07}"/>
              </a:ext>
            </a:extLst>
          </p:cNvPr>
          <p:cNvSpPr>
            <a:spLocks noGrp="1"/>
          </p:cNvSpPr>
          <p:nvPr>
            <p:ph type="title" hasCustomPrompt="1"/>
          </p:nvPr>
        </p:nvSpPr>
        <p:spPr>
          <a:xfrm>
            <a:off x="319569" y="177732"/>
            <a:ext cx="10079725" cy="461665"/>
          </a:xfrm>
          <a:prstGeom prst="rect">
            <a:avLst/>
          </a:prstGeom>
        </p:spPr>
        <p:txBody>
          <a:bodyPr vert="horz" wrap="square" anchor="ctr" anchorCtr="0">
            <a:spAutoFit/>
          </a:bodyPr>
          <a:lstStyle>
            <a:lvl1pPr>
              <a:defRPr lang="en-GB" sz="2400" b="0">
                <a:solidFill>
                  <a:schemeClr val="tx1">
                    <a:lumMod val="65000"/>
                    <a:lumOff val="35000"/>
                  </a:schemeClr>
                </a:solidFill>
                <a:latin typeface="Arial Narrow" panose="020B0606020202030204" pitchFamily="34" charset="0"/>
              </a:defRPr>
            </a:lvl1pPr>
          </a:lstStyle>
          <a:p>
            <a:pPr lvl="0"/>
            <a:r>
              <a:rPr lang="en-US"/>
              <a:t>CLICK TO EDIT CUSTOM SLIDE</a:t>
            </a:r>
            <a:endParaRPr lang="en-GB"/>
          </a:p>
        </p:txBody>
      </p:sp>
    </p:spTree>
    <p:extLst>
      <p:ext uri="{BB962C8B-B14F-4D97-AF65-F5344CB8AC3E}">
        <p14:creationId xmlns:p14="http://schemas.microsoft.com/office/powerpoint/2010/main" val="37084807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EDECE2-F9F2-4351-A826-ACD78703CADF}"/>
              </a:ext>
            </a:extLst>
          </p:cNvPr>
          <p:cNvSpPr>
            <a:spLocks noGrp="1"/>
          </p:cNvSpPr>
          <p:nvPr>
            <p:ph type="title" hasCustomPrompt="1"/>
          </p:nvPr>
        </p:nvSpPr>
        <p:spPr/>
        <p:txBody>
          <a:bodyPr/>
          <a:lstStyle/>
          <a:p>
            <a:r>
              <a:rPr lang="en-US"/>
              <a:t>Click to edit title</a:t>
            </a:r>
          </a:p>
        </p:txBody>
      </p:sp>
      <p:sp>
        <p:nvSpPr>
          <p:cNvPr id="3" name="Content Placeholder 2"/>
          <p:cNvSpPr>
            <a:spLocks noGrp="1"/>
          </p:cNvSpPr>
          <p:nvPr>
            <p:ph idx="1" hasCustomPrompt="1"/>
          </p:nvPr>
        </p:nvSpPr>
        <p:spPr/>
        <p:txBody>
          <a:bodyPr vert="horz" wrap="square" anchor="ctr" anchorCtr="0">
            <a:spAutoFit/>
          </a:bodyPr>
          <a:lstStyle>
            <a:lvl1pPr>
              <a:defRPr lang="en-US" sz="2400" b="0" i="0" cap="none" spc="0" baseline="0" dirty="0">
                <a:solidFill>
                  <a:schemeClr val="tx1">
                    <a:lumMod val="65000"/>
                    <a:lumOff val="35000"/>
                  </a:schemeClr>
                </a:solidFill>
                <a:latin typeface="Arial Narrow" panose="020B0606020202030204" pitchFamily="34" charset="0"/>
                <a:ea typeface="Apex New Bold" panose="02010600040501010103" pitchFamily="2" charset="77"/>
                <a:cs typeface="+mj-cs"/>
              </a:defRPr>
            </a:lvl1pPr>
            <a:lvl2pPr>
              <a:defRPr lang="en-US" dirty="0"/>
            </a:lvl2pPr>
            <a:lvl3pPr>
              <a:defRPr lang="en-US" dirty="0"/>
            </a:lvl3pPr>
            <a:lvl4pPr>
              <a:defRPr lang="en-US" dirty="0"/>
            </a:lvl4pPr>
            <a:lvl5pPr>
              <a:defRPr lang="en-US" dirty="0"/>
            </a:lvl5pPr>
          </a:lstStyle>
          <a:p>
            <a:pPr lvl="0">
              <a:spcBef>
                <a:spcPct val="0"/>
              </a:spcBef>
            </a:pPr>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35B168E2-6343-43EE-9D65-8085743BBEAB}"/>
              </a:ext>
            </a:extLst>
          </p:cNvPr>
          <p:cNvSpPr>
            <a:spLocks noGrp="1"/>
          </p:cNvSpPr>
          <p:nvPr>
            <p:ph type="pic" sz="quarter" idx="10"/>
          </p:nvPr>
        </p:nvSpPr>
        <p:spPr>
          <a:xfrm>
            <a:off x="-457200" y="974725"/>
            <a:ext cx="914400" cy="914400"/>
          </a:xfrm>
          <a:prstGeom prst="rect">
            <a:avLst/>
          </a:prstGeom>
        </p:spPr>
        <p:txBody>
          <a:bodyPr/>
          <a:lstStyle/>
          <a:p>
            <a:endParaRPr lang="en-ZA"/>
          </a:p>
        </p:txBody>
      </p:sp>
    </p:spTree>
    <p:extLst>
      <p:ext uri="{BB962C8B-B14F-4D97-AF65-F5344CB8AC3E}">
        <p14:creationId xmlns:p14="http://schemas.microsoft.com/office/powerpoint/2010/main" val="10956098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228293313"/>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Tree>
    <p:extLst>
      <p:ext uri="{BB962C8B-B14F-4D97-AF65-F5344CB8AC3E}">
        <p14:creationId xmlns:p14="http://schemas.microsoft.com/office/powerpoint/2010/main" val="4952041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2118"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2118" y="1591"/>
                        <a:ext cx="2116" cy="1587"/>
                      </a:xfrm>
                      <a:prstGeom prst="rect">
                        <a:avLst/>
                      </a:prstGeom>
                    </p:spPr>
                  </p:pic>
                </p:oleObj>
              </mc:Fallback>
            </mc:AlternateContent>
          </a:graphicData>
        </a:graphic>
      </p:graphicFrame>
      <p:sp>
        <p:nvSpPr>
          <p:cNvPr id="2" name="McK 2. Slide Title"/>
          <p:cNvSpPr>
            <a:spLocks noGrp="1"/>
          </p:cNvSpPr>
          <p:nvPr>
            <p:ph type="title"/>
          </p:nvPr>
        </p:nvSpPr>
        <p:spPr>
          <a:xfrm>
            <a:off x="618756" y="276060"/>
            <a:ext cx="10457775" cy="72010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183146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cSld name="1_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603894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a:t>CLICK TO ADD TITLE</a:t>
            </a:r>
            <a:br>
              <a:rPr lang="en-US"/>
            </a:br>
            <a:r>
              <a:rPr lang="en-US"/>
              <a:t>ON TWO LINES IF NECESSARY</a:t>
            </a:r>
            <a:endParaRPr lang="en-ZA"/>
          </a:p>
        </p:txBody>
      </p:sp>
    </p:spTree>
    <p:extLst>
      <p:ext uri="{BB962C8B-B14F-4D97-AF65-F5344CB8AC3E}">
        <p14:creationId xmlns:p14="http://schemas.microsoft.com/office/powerpoint/2010/main" val="175550250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B1DE15-1BD2-D9B6-9395-06F1B78DA93B}"/>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Tree>
    <p:extLst>
      <p:ext uri="{BB962C8B-B14F-4D97-AF65-F5344CB8AC3E}">
        <p14:creationId xmlns:p14="http://schemas.microsoft.com/office/powerpoint/2010/main" val="157251335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B1DE15-1BD2-D9B6-9395-06F1B78DA93B}"/>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Tree>
    <p:extLst>
      <p:ext uri="{BB962C8B-B14F-4D97-AF65-F5344CB8AC3E}">
        <p14:creationId xmlns:p14="http://schemas.microsoft.com/office/powerpoint/2010/main" val="8103605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613DA92-1A99-B7D6-5FC4-17195A7097F5}"/>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pic>
        <p:nvPicPr>
          <p:cNvPr id="3" name="Picture 2">
            <a:extLst>
              <a:ext uri="{FF2B5EF4-FFF2-40B4-BE49-F238E27FC236}">
                <a16:creationId xmlns:a16="http://schemas.microsoft.com/office/drawing/2014/main" id="{883F7102-013D-6FCC-FBB4-B1312CDDA1C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451" t="6079" r="6731" b="10784"/>
          <a:stretch/>
        </p:blipFill>
        <p:spPr>
          <a:xfrm>
            <a:off x="201637" y="152401"/>
            <a:ext cx="6741963" cy="6445249"/>
          </a:xfrm>
          <a:prstGeom prst="rect">
            <a:avLst/>
          </a:prstGeom>
        </p:spPr>
      </p:pic>
      <p:sp>
        <p:nvSpPr>
          <p:cNvPr id="14" name="Oval 13">
            <a:extLst>
              <a:ext uri="{FF2B5EF4-FFF2-40B4-BE49-F238E27FC236}">
                <a16:creationId xmlns:a16="http://schemas.microsoft.com/office/drawing/2014/main" id="{DA2BC340-FC0F-5364-F154-68DF2D7EBAAC}"/>
              </a:ext>
            </a:extLst>
          </p:cNvPr>
          <p:cNvSpPr/>
          <p:nvPr userDrawn="1"/>
        </p:nvSpPr>
        <p:spPr>
          <a:xfrm>
            <a:off x="866274" y="806116"/>
            <a:ext cx="5281863" cy="5281863"/>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943600" y="2283605"/>
            <a:ext cx="4934635" cy="1200329"/>
          </a:xfrm>
          <a:prstGeom prst="rect">
            <a:avLst/>
          </a:prstGeom>
        </p:spPr>
        <p:txBody>
          <a:bodyPr wrap="square" anchor="t">
            <a:spAutoFit/>
          </a:bodyPr>
          <a:lstStyle>
            <a:lvl1pPr algn="l">
              <a:defRPr sz="36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943600" y="3618787"/>
            <a:ext cx="5112010" cy="484025"/>
          </a:xfrm>
          <a:prstGeom prst="rect">
            <a:avLst/>
          </a:prstGeom>
        </p:spPr>
        <p:txBody>
          <a:bodyPr wrap="square" tIns="144000">
            <a:spAutoFit/>
          </a:bodyPr>
          <a:lstStyle>
            <a:lvl1pPr algn="r">
              <a:defRPr sz="1800" b="0" i="0">
                <a:solidFill>
                  <a:schemeClr val="tx2"/>
                </a:solidFill>
                <a:latin typeface="Apex New Medium" panose="02010600040501010103" pitchFamily="2" charset="77"/>
                <a:ea typeface="Apex New Medium" panose="02010600040501010103" pitchFamily="2" charset="77"/>
              </a:defRPr>
            </a:lvl1pPr>
          </a:lstStyle>
          <a:p>
            <a:pPr algn="l"/>
            <a:r>
              <a:rPr lang="en-GB" sz="1800"/>
              <a:t>Sub-heading text goes here</a:t>
            </a:r>
            <a:endParaRPr lang="en-GB" sz="2400"/>
          </a:p>
        </p:txBody>
      </p:sp>
      <p:sp>
        <p:nvSpPr>
          <p:cNvPr id="13" name="Picture Placeholder 12">
            <a:extLst>
              <a:ext uri="{FF2B5EF4-FFF2-40B4-BE49-F238E27FC236}">
                <a16:creationId xmlns:a16="http://schemas.microsoft.com/office/drawing/2014/main" id="{2D74A3B5-1B12-FCB7-3BD1-4EE9DAB57BCD}"/>
              </a:ext>
            </a:extLst>
          </p:cNvPr>
          <p:cNvSpPr>
            <a:spLocks noGrp="1"/>
          </p:cNvSpPr>
          <p:nvPr>
            <p:ph type="pic" sz="quarter" idx="14"/>
          </p:nvPr>
        </p:nvSpPr>
        <p:spPr>
          <a:xfrm>
            <a:off x="878541" y="829305"/>
            <a:ext cx="5248766" cy="5248766"/>
          </a:xfrm>
          <a:custGeom>
            <a:avLst/>
            <a:gdLst>
              <a:gd name="connsiteX0" fmla="*/ 2624383 w 5248766"/>
              <a:gd name="connsiteY0" fmla="*/ 0 h 5248766"/>
              <a:gd name="connsiteX1" fmla="*/ 5248766 w 5248766"/>
              <a:gd name="connsiteY1" fmla="*/ 2624383 h 5248766"/>
              <a:gd name="connsiteX2" fmla="*/ 2624383 w 5248766"/>
              <a:gd name="connsiteY2" fmla="*/ 5248766 h 5248766"/>
              <a:gd name="connsiteX3" fmla="*/ 0 w 5248766"/>
              <a:gd name="connsiteY3" fmla="*/ 2624383 h 5248766"/>
              <a:gd name="connsiteX4" fmla="*/ 2624383 w 5248766"/>
              <a:gd name="connsiteY4" fmla="*/ 0 h 524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8766" h="5248766">
                <a:moveTo>
                  <a:pt x="2624383" y="0"/>
                </a:moveTo>
                <a:cubicBezTo>
                  <a:pt x="4073790" y="0"/>
                  <a:pt x="5248766" y="1174976"/>
                  <a:pt x="5248766" y="2624383"/>
                </a:cubicBezTo>
                <a:cubicBezTo>
                  <a:pt x="5248766" y="4073790"/>
                  <a:pt x="4073790" y="5248766"/>
                  <a:pt x="2624383" y="5248766"/>
                </a:cubicBezTo>
                <a:cubicBezTo>
                  <a:pt x="1174976" y="5248766"/>
                  <a:pt x="0" y="4073790"/>
                  <a:pt x="0" y="2624383"/>
                </a:cubicBezTo>
                <a:cubicBezTo>
                  <a:pt x="0" y="1174976"/>
                  <a:pt x="1174976" y="0"/>
                  <a:pt x="2624383" y="0"/>
                </a:cubicBezTo>
                <a:close/>
              </a:path>
            </a:pathLst>
          </a:custGeom>
          <a:pattFill prst="pct5">
            <a:fgClr>
              <a:schemeClr val="accent1"/>
            </a:fgClr>
            <a:bgClr>
              <a:schemeClr val="bg1"/>
            </a:bgClr>
          </a:pattFill>
        </p:spPr>
        <p:txBody>
          <a:bodyPr wrap="square" tIns="251999" anchor="ctr" anchorCtr="0">
            <a:noAutofit/>
          </a:bodyPr>
          <a:lstStyle>
            <a:lvl1pPr algn="ctr">
              <a:defRPr b="0" i="0">
                <a:latin typeface="Apex New Book" panose="02010600040501010103" pitchFamily="2" charset="77"/>
              </a:defRPr>
            </a:lvl1pPr>
          </a:lstStyle>
          <a:p>
            <a:endParaRPr lang="en-US" dirty="0"/>
          </a:p>
        </p:txBody>
      </p:sp>
    </p:spTree>
    <p:extLst>
      <p:ext uri="{BB962C8B-B14F-4D97-AF65-F5344CB8AC3E}">
        <p14:creationId xmlns:p14="http://schemas.microsoft.com/office/powerpoint/2010/main" val="193231160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lvl1pPr>
              <a:defRPr b="0" i="0">
                <a:latin typeface="Apex New Book" panose="02010600040501010103" pitchFamily="2" charset="77"/>
              </a:defRPr>
            </a:lvl1p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hasCustomPrompt="1"/>
          </p:nvPr>
        </p:nvSpPr>
        <p:spPr>
          <a:xfrm>
            <a:off x="618755" y="4945338"/>
            <a:ext cx="8409674" cy="707886"/>
          </a:xfrm>
          <a:prstGeom prst="rect">
            <a:avLst/>
          </a:prstGeom>
        </p:spPr>
        <p:txBody>
          <a:bodyPr wrap="none" anchor="t">
            <a:spAutoFit/>
          </a:bodyPr>
          <a:lstStyle>
            <a:lvl1pPr>
              <a:defRPr sz="4000" b="0" i="0">
                <a:solidFill>
                  <a:schemeClr val="tx2"/>
                </a:solidFill>
                <a:latin typeface="Apex New Medium" panose="02010600040501010103" pitchFamily="2" charset="77"/>
                <a:ea typeface="Apex New Medium" panose="02010600040501010103" pitchFamily="2" charset="77"/>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98694049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2548FB2-4CC3-772B-CA1C-C436AD166082}"/>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7" name="Arc 16">
            <a:extLst>
              <a:ext uri="{FF2B5EF4-FFF2-40B4-BE49-F238E27FC236}">
                <a16:creationId xmlns:a16="http://schemas.microsoft.com/office/drawing/2014/main" id="{B9621510-8164-20DD-92AD-9A9DDEA6AA36}"/>
              </a:ext>
            </a:extLst>
          </p:cNvPr>
          <p:cNvSpPr/>
          <p:nvPr userDrawn="1"/>
        </p:nvSpPr>
        <p:spPr>
          <a:xfrm>
            <a:off x="-2657480" y="806116"/>
            <a:ext cx="5281863" cy="5281863"/>
          </a:xfrm>
          <a:prstGeom prst="arc">
            <a:avLst>
              <a:gd name="adj1" fmla="val 16200000"/>
              <a:gd name="adj2" fmla="val 5392427"/>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6" name="Picture Placeholder 15">
            <a:extLst>
              <a:ext uri="{FF2B5EF4-FFF2-40B4-BE49-F238E27FC236}">
                <a16:creationId xmlns:a16="http://schemas.microsoft.com/office/drawing/2014/main" id="{B59DD307-6732-ECDE-BDEE-B2B172A1FF26}"/>
              </a:ext>
            </a:extLst>
          </p:cNvPr>
          <p:cNvSpPr>
            <a:spLocks noGrp="1"/>
          </p:cNvSpPr>
          <p:nvPr>
            <p:ph type="pic" sz="quarter" idx="14"/>
          </p:nvPr>
        </p:nvSpPr>
        <p:spPr>
          <a:xfrm>
            <a:off x="0" y="829305"/>
            <a:ext cx="2624383" cy="5248766"/>
          </a:xfrm>
          <a:custGeom>
            <a:avLst/>
            <a:gdLst>
              <a:gd name="connsiteX0" fmla="*/ 0 w 2624383"/>
              <a:gd name="connsiteY0" fmla="*/ 0 h 5248766"/>
              <a:gd name="connsiteX1" fmla="*/ 2624383 w 2624383"/>
              <a:gd name="connsiteY1" fmla="*/ 2624383 h 5248766"/>
              <a:gd name="connsiteX2" fmla="*/ 0 w 2624383"/>
              <a:gd name="connsiteY2" fmla="*/ 5248766 h 5248766"/>
            </a:gdLst>
            <a:ahLst/>
            <a:cxnLst>
              <a:cxn ang="0">
                <a:pos x="connsiteX0" y="connsiteY0"/>
              </a:cxn>
              <a:cxn ang="0">
                <a:pos x="connsiteX1" y="connsiteY1"/>
              </a:cxn>
              <a:cxn ang="0">
                <a:pos x="connsiteX2" y="connsiteY2"/>
              </a:cxn>
            </a:cxnLst>
            <a:rect l="l" t="t" r="r" b="b"/>
            <a:pathLst>
              <a:path w="2624383" h="5248766">
                <a:moveTo>
                  <a:pt x="0" y="0"/>
                </a:moveTo>
                <a:cubicBezTo>
                  <a:pt x="1449407" y="0"/>
                  <a:pt x="2624383" y="1174976"/>
                  <a:pt x="2624383" y="2624383"/>
                </a:cubicBezTo>
                <a:cubicBezTo>
                  <a:pt x="2624383" y="4073790"/>
                  <a:pt x="1449407" y="5248766"/>
                  <a:pt x="0" y="5248766"/>
                </a:cubicBezTo>
                <a:close/>
              </a:path>
            </a:pathLst>
          </a:custGeom>
          <a:pattFill prst="pct5">
            <a:fgClr>
              <a:schemeClr val="accent1"/>
            </a:fgClr>
            <a:bgClr>
              <a:schemeClr val="bg1"/>
            </a:bgClr>
          </a:pattFill>
        </p:spPr>
        <p:txBody>
          <a:bodyPr wrap="square" anchor="ctr" anchorCtr="0">
            <a:noAutofit/>
          </a:bodyPr>
          <a:lstStyle>
            <a:lvl1pPr>
              <a:defRPr b="0" i="0">
                <a:latin typeface="Apex New Book" panose="02010600040501010103" pitchFamily="2" charset="77"/>
              </a:defRPr>
            </a:lvl1p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3440675" y="1009877"/>
            <a:ext cx="5889053" cy="410136"/>
          </a:xfrm>
          <a:prstGeom prst="rect">
            <a:avLst/>
          </a:prstGeom>
        </p:spPr>
        <p:txBody>
          <a:bodyPr/>
          <a:lstStyle>
            <a:lvl1pPr>
              <a:defRPr sz="18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3440675" y="598473"/>
            <a:ext cx="5889053"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25750647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2548FB2-4CC3-772B-CA1C-C436AD166082}"/>
              </a:ext>
            </a:extLst>
          </p:cNvPr>
          <p:cNvSpPr/>
          <p:nvPr userDrawn="1"/>
        </p:nvSpPr>
        <p:spPr>
          <a:xfrm>
            <a:off x="0" y="0"/>
            <a:ext cx="6364705"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17" name="Arc 16">
            <a:extLst>
              <a:ext uri="{FF2B5EF4-FFF2-40B4-BE49-F238E27FC236}">
                <a16:creationId xmlns:a16="http://schemas.microsoft.com/office/drawing/2014/main" id="{B9621510-8164-20DD-92AD-9A9DDEA6AA36}"/>
              </a:ext>
            </a:extLst>
          </p:cNvPr>
          <p:cNvSpPr/>
          <p:nvPr userDrawn="1"/>
        </p:nvSpPr>
        <p:spPr>
          <a:xfrm>
            <a:off x="-2657480" y="806116"/>
            <a:ext cx="5281863" cy="5281863"/>
          </a:xfrm>
          <a:prstGeom prst="arc">
            <a:avLst>
              <a:gd name="adj1" fmla="val 16200000"/>
              <a:gd name="adj2" fmla="val 5392427"/>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b="0" i="0" dirty="0">
              <a:solidFill>
                <a:schemeClr val="tx1"/>
              </a:solidFill>
              <a:latin typeface="Apex New Book" panose="02010600040501010103" pitchFamily="2" charset="77"/>
            </a:endParaRPr>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3440675" y="1009877"/>
            <a:ext cx="5889053" cy="410136"/>
          </a:xfrm>
          <a:prstGeom prst="rect">
            <a:avLst/>
          </a:prstGeom>
        </p:spPr>
        <p:txBody>
          <a:bodyPr/>
          <a:lstStyle>
            <a:lvl1pPr>
              <a:defRPr sz="18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3440675" y="598473"/>
            <a:ext cx="5889053"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226246088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705485" y="953532"/>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9532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695325" y="538034"/>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8969818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596296" y="1128923"/>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695325" y="1778000"/>
            <a:ext cx="3510306"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546772" y="1778000"/>
            <a:ext cx="3510306"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398220" y="1778000"/>
            <a:ext cx="3510306"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596295" y="533400"/>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35238647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023100" cy="3902075"/>
          </a:xfrm>
          <a:prstGeom prst="rect">
            <a:avLst/>
          </a:prstGeom>
          <a:pattFill prst="diagBrick">
            <a:fgClr>
              <a:schemeClr val="tx2">
                <a:lumMod val="20000"/>
                <a:lumOff val="80000"/>
              </a:schemeClr>
            </a:fgClr>
            <a:bgClr>
              <a:schemeClr val="bg1"/>
            </a:bgClr>
          </a:pattFill>
        </p:spPr>
        <p:txBody>
          <a:bodyPr/>
          <a:lstStyle>
            <a:lvl1pPr>
              <a:defRPr b="0" i="0">
                <a:latin typeface="Apex New Book" panose="02010600040501010103" pitchFamily="2" charset="77"/>
              </a:defRPr>
            </a:lvl1p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705484" y="2466814"/>
            <a:ext cx="3625216"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695325" y="1776016"/>
            <a:ext cx="3635375"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614807" y="491222"/>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Tree>
    <p:extLst>
      <p:ext uri="{BB962C8B-B14F-4D97-AF65-F5344CB8AC3E}">
        <p14:creationId xmlns:p14="http://schemas.microsoft.com/office/powerpoint/2010/main" val="38456413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523220"/>
          </a:xfrm>
          <a:prstGeom prst="rect">
            <a:avLst/>
          </a:prstGeom>
        </p:spPr>
        <p:txBody>
          <a:bodyPr wrap="square">
            <a:spAutoFit/>
          </a:bodyPr>
          <a:lstStyle>
            <a:lvl1pPr algn="ctr">
              <a:defRPr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69986160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588274" y="491222"/>
            <a:ext cx="10079725" cy="461665"/>
          </a:xfrm>
          <a:prstGeom prst="rect">
            <a:avLst/>
          </a:prstGeom>
        </p:spPr>
        <p:txBody>
          <a:bodyPr wrap="square" anchor="ctr" anchorCtr="0">
            <a:spAutoFit/>
          </a:bodyPr>
          <a:lstStyle>
            <a:lvl1pPr>
              <a:defRPr sz="2400" b="0" i="0">
                <a:solidFill>
                  <a:schemeClr val="tx2"/>
                </a:solidFill>
                <a:latin typeface="Apex New Medium" panose="02010600040501010103" pitchFamily="2" charset="77"/>
                <a:ea typeface="Apex New Medium" panose="02010600040501010103" pitchFamily="2" charset="77"/>
              </a:defRPr>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588275" y="10725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20102251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005316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07040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715293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4" name="Footer Placeholder 3"/>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389832257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cSld name="Title and Caption on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a:xfrm>
            <a:off x="7968208" y="1412876"/>
            <a:ext cx="3888830" cy="4320480"/>
          </a:xfrm>
          <a:solidFill>
            <a:srgbClr val="E3DED7">
              <a:alpha val="50196"/>
            </a:srgbClr>
          </a:solidFill>
          <a:ln w="12700">
            <a:solidFill>
              <a:schemeClr val="accent2"/>
            </a:solidFill>
          </a:ln>
        </p:spPr>
        <p:txBody>
          <a:bodyPr lIns="144000" tIns="108000" rIns="144000">
            <a:noAutofit/>
          </a:bodyPr>
          <a:lstStyle>
            <a:lvl1pPr>
              <a:spcBef>
                <a:spcPts val="600"/>
              </a:spcBef>
              <a:defRPr sz="1500" b="0" i="0">
                <a:latin typeface="Apex New Book" panose="02010600040501010103" pitchFamily="2" charset="77"/>
              </a:defRPr>
            </a:lvl1pPr>
            <a:lvl2pPr>
              <a:spcBef>
                <a:spcPts val="200"/>
              </a:spcBef>
              <a:spcAft>
                <a:spcPts val="200"/>
              </a:spcAft>
              <a:defRPr sz="1300" b="0" i="0">
                <a:latin typeface="Apex New Book" panose="02010600040501010103" pitchFamily="2" charset="77"/>
              </a:defRPr>
            </a:lvl2pPr>
            <a:lvl3pPr marL="354013" indent="-176213">
              <a:spcBef>
                <a:spcPts val="100"/>
              </a:spcBef>
              <a:spcAft>
                <a:spcPts val="200"/>
              </a:spcAft>
              <a:defRPr sz="1300" b="0" i="0">
                <a:latin typeface="Apex New Book" panose="02010600040501010103" pitchFamily="2" charset="77"/>
              </a:defRPr>
            </a:lvl3pPr>
            <a:lvl4pPr marL="541338" indent="-177800">
              <a:spcBef>
                <a:spcPts val="100"/>
              </a:spcBef>
              <a:spcAft>
                <a:spcPts val="200"/>
              </a:spcAft>
              <a:defRPr sz="1200" b="0" i="0">
                <a:latin typeface="Apex New Book" panose="02010600040501010103" pitchFamily="2" charset="77"/>
              </a:defRPr>
            </a:lvl4pPr>
            <a:lvl5pPr marL="719138" indent="-174625">
              <a:spcBef>
                <a:spcPts val="100"/>
              </a:spcBef>
              <a:spcAft>
                <a:spcPts val="300"/>
              </a:spcAft>
              <a:defRPr sz="1200" b="0" i="0">
                <a:latin typeface="Apex New Book" panose="02010600040501010103"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Footer Placeholder 4"/>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38828262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a:t>CLICK TO EDIT CUSTOM SLIDE</a:t>
            </a:r>
            <a:endParaRPr lang="en-GB"/>
          </a:p>
        </p:txBody>
      </p:sp>
    </p:spTree>
    <p:extLst>
      <p:ext uri="{BB962C8B-B14F-4D97-AF65-F5344CB8AC3E}">
        <p14:creationId xmlns:p14="http://schemas.microsoft.com/office/powerpoint/2010/main" val="83068427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b="0" i="0">
                <a:latin typeface="Apex New Book" panose="02010600040501010103" pitchFamily="2" charset="77"/>
              </a:defRPr>
            </a:lvl1pPr>
          </a:lstStyle>
          <a:p>
            <a:endParaRPr lang="en-ZA" dirty="0"/>
          </a:p>
        </p:txBody>
      </p:sp>
    </p:spTree>
    <p:extLst>
      <p:ext uri="{BB962C8B-B14F-4D97-AF65-F5344CB8AC3E}">
        <p14:creationId xmlns:p14="http://schemas.microsoft.com/office/powerpoint/2010/main" val="318755052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163158116"/>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19" y="1591"/>
                        <a:ext cx="2116"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727000A-A198-43B4-B07E-9345CA7FF4F6}"/>
              </a:ext>
            </a:extLst>
          </p:cNvPr>
          <p:cNvSpPr/>
          <p:nvPr userDrawn="1">
            <p:custDataLst>
              <p:tags r:id="rId2"/>
            </p:custDataLst>
          </p:nvPr>
        </p:nvSpPr>
        <p:spPr>
          <a:xfrm>
            <a:off x="0" y="0"/>
            <a:ext cx="158750" cy="158750"/>
          </a:xfrm>
          <a:prstGeom prst="rect">
            <a:avLst/>
          </a:prstGeom>
          <a:solidFill>
            <a:schemeClr val="bg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lnSpc>
                <a:spcPct val="110000"/>
              </a:lnSpc>
              <a:spcBef>
                <a:spcPts val="92"/>
              </a:spcBef>
              <a:spcAft>
                <a:spcPts val="92"/>
              </a:spcAft>
            </a:pPr>
            <a:endParaRPr lang="en-ZA" sz="2800" b="0" i="0" baseline="0" dirty="0">
              <a:solidFill>
                <a:schemeClr val="tx1"/>
              </a:solidFill>
              <a:latin typeface="Apex New Book" panose="02010600040501010103" pitchFamily="2" charset="77"/>
              <a:ea typeface="+mj-ea"/>
              <a:cs typeface="+mj-cs"/>
              <a:sym typeface="Tahoma" panose="020B0604030504040204" pitchFamily="34" charset="0"/>
            </a:endParaRPr>
          </a:p>
        </p:txBody>
      </p:sp>
      <p:sp>
        <p:nvSpPr>
          <p:cNvPr id="5" name="Rectangle 4"/>
          <p:cNvSpPr/>
          <p:nvPr userDrawn="1"/>
        </p:nvSpPr>
        <p:spPr>
          <a:xfrm>
            <a:off x="11611704" y="6643686"/>
            <a:ext cx="423072" cy="214315"/>
          </a:xfrm>
          <a:prstGeom prst="rect">
            <a:avLst/>
          </a:prstGeom>
        </p:spPr>
        <p:txBody>
          <a:bodyPr vert="horz" lIns="0" tIns="0" rIns="0" bIns="49846" rtlCol="0" anchor="b"/>
          <a:lstStyle/>
          <a:p>
            <a:pPr algn="r" fontAlgn="auto">
              <a:spcBef>
                <a:spcPts val="0"/>
              </a:spcBef>
              <a:spcAft>
                <a:spcPts val="0"/>
              </a:spcAft>
            </a:pPr>
            <a:fld id="{6ED65CF5-D76E-45E1-818D-9A8AC32524F3}" type="slidenum">
              <a:rPr lang="en-ZA" sz="831" b="0" i="0" smtClean="0">
                <a:solidFill>
                  <a:srgbClr val="E42313"/>
                </a:solidFill>
                <a:latin typeface="Apex New Book" panose="02010600040501010103" pitchFamily="2" charset="77"/>
              </a:rPr>
              <a:pPr algn="r" fontAlgn="auto">
                <a:spcBef>
                  <a:spcPts val="0"/>
                </a:spcBef>
                <a:spcAft>
                  <a:spcPts val="0"/>
                </a:spcAft>
              </a:pPr>
              <a:t>‹#›</a:t>
            </a:fld>
            <a:endParaRPr lang="en-ZA" sz="831" b="0" i="0" dirty="0">
              <a:solidFill>
                <a:srgbClr val="E42313"/>
              </a:solidFill>
              <a:latin typeface="Apex New Book" panose="02010600040501010103" pitchFamily="2" charset="77"/>
            </a:endParaRPr>
          </a:p>
        </p:txBody>
      </p:sp>
      <p:sp>
        <p:nvSpPr>
          <p:cNvPr id="7" name="Title 6"/>
          <p:cNvSpPr>
            <a:spLocks noGrp="1"/>
          </p:cNvSpPr>
          <p:nvPr>
            <p:ph type="title"/>
          </p:nvPr>
        </p:nvSpPr>
        <p:spPr/>
        <p:txBody>
          <a:bodyPr/>
          <a:lstStyle>
            <a:lvl1pPr>
              <a:defRPr sz="2400"/>
            </a:lvl1pPr>
          </a:lstStyle>
          <a:p>
            <a:r>
              <a:rPr lang="en-US"/>
              <a:t>Click to edit Master title style</a:t>
            </a:r>
            <a:endParaRPr lang="en-ZA"/>
          </a:p>
        </p:txBody>
      </p:sp>
    </p:spTree>
    <p:extLst>
      <p:ext uri="{BB962C8B-B14F-4D97-AF65-F5344CB8AC3E}">
        <p14:creationId xmlns:p14="http://schemas.microsoft.com/office/powerpoint/2010/main" val="133404641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Timeline 1">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CF0B1-5FBF-6F99-DA2D-C2AE165C78B8}"/>
              </a:ext>
            </a:extLst>
          </p:cNvPr>
          <p:cNvSpPr>
            <a:spLocks noGrp="1"/>
          </p:cNvSpPr>
          <p:nvPr>
            <p:ph type="title" hasCustomPrompt="1"/>
          </p:nvPr>
        </p:nvSpPr>
        <p:spPr>
          <a:xfrm>
            <a:off x="781622" y="281358"/>
            <a:ext cx="10643616" cy="914400"/>
          </a:xfrm>
        </p:spPr>
        <p:txBody>
          <a:bodyPr/>
          <a:lstStyle>
            <a:lvl1pPr>
              <a:defRPr/>
            </a:lvl1pPr>
          </a:lstStyle>
          <a:p>
            <a:r>
              <a:rPr lang="en-US" b="0">
                <a:solidFill>
                  <a:schemeClr val="bg1"/>
                </a:solidFill>
              </a:rPr>
              <a:t>CLICK TO ADD TITLE</a:t>
            </a:r>
            <a:endParaRPr lang="en-US">
              <a:solidFill>
                <a:schemeClr val="bg1"/>
              </a:solidFill>
            </a:endParaRPr>
          </a:p>
        </p:txBody>
      </p:sp>
      <p:sp>
        <p:nvSpPr>
          <p:cNvPr id="7" name="Text Placeholder 6">
            <a:extLst>
              <a:ext uri="{FF2B5EF4-FFF2-40B4-BE49-F238E27FC236}">
                <a16:creationId xmlns:a16="http://schemas.microsoft.com/office/drawing/2014/main" id="{B5DEA1F5-0E0B-B85B-D1EB-BEBCBED6E5B8}"/>
              </a:ext>
            </a:extLst>
          </p:cNvPr>
          <p:cNvSpPr>
            <a:spLocks noGrp="1"/>
          </p:cNvSpPr>
          <p:nvPr>
            <p:ph type="body" sz="quarter" idx="10" hasCustomPrompt="1"/>
          </p:nvPr>
        </p:nvSpPr>
        <p:spPr>
          <a:xfrm>
            <a:off x="989933"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2" name="Text Placeholder 6">
            <a:extLst>
              <a:ext uri="{FF2B5EF4-FFF2-40B4-BE49-F238E27FC236}">
                <a16:creationId xmlns:a16="http://schemas.microsoft.com/office/drawing/2014/main" id="{0927EF45-A807-DB68-1EE5-226052417123}"/>
              </a:ext>
            </a:extLst>
          </p:cNvPr>
          <p:cNvSpPr>
            <a:spLocks noGrp="1"/>
          </p:cNvSpPr>
          <p:nvPr>
            <p:ph type="body" sz="quarter" idx="15" hasCustomPrompt="1"/>
          </p:nvPr>
        </p:nvSpPr>
        <p:spPr>
          <a:xfrm>
            <a:off x="989933"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39" name="Text Placeholder 38">
            <a:extLst>
              <a:ext uri="{FF2B5EF4-FFF2-40B4-BE49-F238E27FC236}">
                <a16:creationId xmlns:a16="http://schemas.microsoft.com/office/drawing/2014/main" id="{CA415738-ECED-ED41-CA59-8E7C19FEC189}"/>
              </a:ext>
            </a:extLst>
          </p:cNvPr>
          <p:cNvSpPr>
            <a:spLocks noGrp="1"/>
          </p:cNvSpPr>
          <p:nvPr>
            <p:ph type="body" sz="quarter" idx="20" hasCustomPrompt="1"/>
          </p:nvPr>
        </p:nvSpPr>
        <p:spPr>
          <a:xfrm>
            <a:off x="812566"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8" name="Text Placeholder 6">
            <a:extLst>
              <a:ext uri="{FF2B5EF4-FFF2-40B4-BE49-F238E27FC236}">
                <a16:creationId xmlns:a16="http://schemas.microsoft.com/office/drawing/2014/main" id="{C99194BA-C71C-FB82-7058-42ECFE165A71}"/>
              </a:ext>
            </a:extLst>
          </p:cNvPr>
          <p:cNvSpPr>
            <a:spLocks noGrp="1"/>
          </p:cNvSpPr>
          <p:nvPr>
            <p:ph type="body" sz="quarter" idx="11" hasCustomPrompt="1"/>
          </p:nvPr>
        </p:nvSpPr>
        <p:spPr>
          <a:xfrm>
            <a:off x="3123533"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3" name="Text Placeholder 6">
            <a:extLst>
              <a:ext uri="{FF2B5EF4-FFF2-40B4-BE49-F238E27FC236}">
                <a16:creationId xmlns:a16="http://schemas.microsoft.com/office/drawing/2014/main" id="{1C9BA2BC-110F-DB84-10C1-221D101343C3}"/>
              </a:ext>
            </a:extLst>
          </p:cNvPr>
          <p:cNvSpPr>
            <a:spLocks noGrp="1"/>
          </p:cNvSpPr>
          <p:nvPr>
            <p:ph type="body" sz="quarter" idx="16" hasCustomPrompt="1"/>
          </p:nvPr>
        </p:nvSpPr>
        <p:spPr>
          <a:xfrm>
            <a:off x="3123533"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0" name="Text Placeholder 39">
            <a:extLst>
              <a:ext uri="{FF2B5EF4-FFF2-40B4-BE49-F238E27FC236}">
                <a16:creationId xmlns:a16="http://schemas.microsoft.com/office/drawing/2014/main" id="{EE7A2705-D148-A99C-16ED-444258463CC7}"/>
              </a:ext>
            </a:extLst>
          </p:cNvPr>
          <p:cNvSpPr>
            <a:spLocks noGrp="1"/>
          </p:cNvSpPr>
          <p:nvPr>
            <p:ph type="body" sz="quarter" idx="31" hasCustomPrompt="1"/>
          </p:nvPr>
        </p:nvSpPr>
        <p:spPr>
          <a:xfrm>
            <a:off x="2937742"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9" name="Text Placeholder 6">
            <a:extLst>
              <a:ext uri="{FF2B5EF4-FFF2-40B4-BE49-F238E27FC236}">
                <a16:creationId xmlns:a16="http://schemas.microsoft.com/office/drawing/2014/main" id="{3E9B7D98-8661-78D4-B906-E82F8AA1DBF2}"/>
              </a:ext>
            </a:extLst>
          </p:cNvPr>
          <p:cNvSpPr>
            <a:spLocks noGrp="1"/>
          </p:cNvSpPr>
          <p:nvPr>
            <p:ph type="body" sz="quarter" idx="12" hasCustomPrompt="1"/>
          </p:nvPr>
        </p:nvSpPr>
        <p:spPr>
          <a:xfrm>
            <a:off x="526628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4" name="Text Placeholder 6">
            <a:extLst>
              <a:ext uri="{FF2B5EF4-FFF2-40B4-BE49-F238E27FC236}">
                <a16:creationId xmlns:a16="http://schemas.microsoft.com/office/drawing/2014/main" id="{42B64643-487D-62DA-ED87-8BFFC06F474A}"/>
              </a:ext>
            </a:extLst>
          </p:cNvPr>
          <p:cNvSpPr>
            <a:spLocks noGrp="1"/>
          </p:cNvSpPr>
          <p:nvPr>
            <p:ph type="body" sz="quarter" idx="17" hasCustomPrompt="1"/>
          </p:nvPr>
        </p:nvSpPr>
        <p:spPr>
          <a:xfrm>
            <a:off x="526628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1" name="Text Placeholder 40">
            <a:extLst>
              <a:ext uri="{FF2B5EF4-FFF2-40B4-BE49-F238E27FC236}">
                <a16:creationId xmlns:a16="http://schemas.microsoft.com/office/drawing/2014/main" id="{C68C7255-63FE-E78E-F2B6-8C33F2646E5E}"/>
              </a:ext>
            </a:extLst>
          </p:cNvPr>
          <p:cNvSpPr>
            <a:spLocks noGrp="1"/>
          </p:cNvSpPr>
          <p:nvPr>
            <p:ph type="body" sz="quarter" idx="32" hasCustomPrompt="1"/>
          </p:nvPr>
        </p:nvSpPr>
        <p:spPr>
          <a:xfrm>
            <a:off x="5062918"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10" name="Text Placeholder 6">
            <a:extLst>
              <a:ext uri="{FF2B5EF4-FFF2-40B4-BE49-F238E27FC236}">
                <a16:creationId xmlns:a16="http://schemas.microsoft.com/office/drawing/2014/main" id="{4D3EA25A-8DAD-D356-C0BA-9C67D9A4279F}"/>
              </a:ext>
            </a:extLst>
          </p:cNvPr>
          <p:cNvSpPr>
            <a:spLocks noGrp="1"/>
          </p:cNvSpPr>
          <p:nvPr>
            <p:ph type="body" sz="quarter" idx="13" hasCustomPrompt="1"/>
          </p:nvPr>
        </p:nvSpPr>
        <p:spPr>
          <a:xfrm>
            <a:off x="735924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5" name="Text Placeholder 6">
            <a:extLst>
              <a:ext uri="{FF2B5EF4-FFF2-40B4-BE49-F238E27FC236}">
                <a16:creationId xmlns:a16="http://schemas.microsoft.com/office/drawing/2014/main" id="{3BB83F7C-5495-8D46-6D74-3F64F38469B4}"/>
              </a:ext>
            </a:extLst>
          </p:cNvPr>
          <p:cNvSpPr>
            <a:spLocks noGrp="1"/>
          </p:cNvSpPr>
          <p:nvPr>
            <p:ph type="body" sz="quarter" idx="18" hasCustomPrompt="1"/>
          </p:nvPr>
        </p:nvSpPr>
        <p:spPr>
          <a:xfrm>
            <a:off x="735924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2" name="Text Placeholder 41">
            <a:extLst>
              <a:ext uri="{FF2B5EF4-FFF2-40B4-BE49-F238E27FC236}">
                <a16:creationId xmlns:a16="http://schemas.microsoft.com/office/drawing/2014/main" id="{13AEB463-3922-C6AB-FFB8-2EE779519A74}"/>
              </a:ext>
            </a:extLst>
          </p:cNvPr>
          <p:cNvSpPr>
            <a:spLocks noGrp="1"/>
          </p:cNvSpPr>
          <p:nvPr>
            <p:ph type="body" sz="quarter" idx="33" hasCustomPrompt="1"/>
          </p:nvPr>
        </p:nvSpPr>
        <p:spPr>
          <a:xfrm>
            <a:off x="7188094"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11" name="Text Placeholder 6">
            <a:extLst>
              <a:ext uri="{FF2B5EF4-FFF2-40B4-BE49-F238E27FC236}">
                <a16:creationId xmlns:a16="http://schemas.microsoft.com/office/drawing/2014/main" id="{9926F0D6-3D6F-CF88-7E9C-73E88C5C4B26}"/>
              </a:ext>
            </a:extLst>
          </p:cNvPr>
          <p:cNvSpPr>
            <a:spLocks noGrp="1"/>
          </p:cNvSpPr>
          <p:nvPr>
            <p:ph type="body" sz="quarter" idx="14" hasCustomPrompt="1"/>
          </p:nvPr>
        </p:nvSpPr>
        <p:spPr>
          <a:xfrm>
            <a:off x="9497927" y="1397328"/>
            <a:ext cx="1438475" cy="445972"/>
          </a:xfrm>
        </p:spPr>
        <p:txBody>
          <a:bodyPr anchor="b">
            <a:normAutofit/>
          </a:bodyPr>
          <a:lstStyle>
            <a:lvl1pPr marL="0" indent="0">
              <a:buNone/>
              <a:defRPr sz="1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16" name="Text Placeholder 6">
            <a:extLst>
              <a:ext uri="{FF2B5EF4-FFF2-40B4-BE49-F238E27FC236}">
                <a16:creationId xmlns:a16="http://schemas.microsoft.com/office/drawing/2014/main" id="{A285DCD4-48AB-6937-6F44-D27E776530CD}"/>
              </a:ext>
            </a:extLst>
          </p:cNvPr>
          <p:cNvSpPr>
            <a:spLocks noGrp="1"/>
          </p:cNvSpPr>
          <p:nvPr>
            <p:ph type="body" sz="quarter" idx="19" hasCustomPrompt="1"/>
          </p:nvPr>
        </p:nvSpPr>
        <p:spPr>
          <a:xfrm>
            <a:off x="9497927" y="1821148"/>
            <a:ext cx="1438475" cy="655450"/>
          </a:xfrm>
          <a:effectLst/>
        </p:spPr>
        <p:txBody>
          <a:bodyPr lIns="91440" tIns="0" rIns="91440" bIns="0" anchor="t">
            <a:noAutofit/>
          </a:bodyPr>
          <a:lstStyle>
            <a:lvl1pPr marL="0" indent="0">
              <a:spcBef>
                <a:spcPts val="0"/>
              </a:spcBef>
              <a:buNone/>
              <a:defRPr sz="5400" b="1">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00</a:t>
            </a:r>
          </a:p>
        </p:txBody>
      </p:sp>
      <p:sp>
        <p:nvSpPr>
          <p:cNvPr id="43" name="Text Placeholder 42">
            <a:extLst>
              <a:ext uri="{FF2B5EF4-FFF2-40B4-BE49-F238E27FC236}">
                <a16:creationId xmlns:a16="http://schemas.microsoft.com/office/drawing/2014/main" id="{ACD2BFCC-FEE2-31DA-0E90-6DCCB69F6248}"/>
              </a:ext>
            </a:extLst>
          </p:cNvPr>
          <p:cNvSpPr>
            <a:spLocks noGrp="1"/>
          </p:cNvSpPr>
          <p:nvPr>
            <p:ph type="body" sz="quarter" idx="34" hasCustomPrompt="1"/>
          </p:nvPr>
        </p:nvSpPr>
        <p:spPr>
          <a:xfrm>
            <a:off x="9313268" y="2356707"/>
            <a:ext cx="2066101" cy="2704392"/>
          </a:xfrm>
          <a:custGeom>
            <a:avLst/>
            <a:gdLst>
              <a:gd name="connsiteX0" fmla="*/ 0 w 2066101"/>
              <a:gd name="connsiteY0" fmla="*/ 0 h 2704392"/>
              <a:gd name="connsiteX1" fmla="*/ 2066101 w 2066101"/>
              <a:gd name="connsiteY1" fmla="*/ 0 h 2704392"/>
              <a:gd name="connsiteX2" fmla="*/ 2066101 w 2066101"/>
              <a:gd name="connsiteY2" fmla="*/ 2704392 h 2704392"/>
              <a:gd name="connsiteX3" fmla="*/ 0 w 2066101"/>
              <a:gd name="connsiteY3" fmla="*/ 2704392 h 2704392"/>
            </a:gdLst>
            <a:ahLst/>
            <a:cxnLst>
              <a:cxn ang="0">
                <a:pos x="connsiteX0" y="connsiteY0"/>
              </a:cxn>
              <a:cxn ang="0">
                <a:pos x="connsiteX1" y="connsiteY1"/>
              </a:cxn>
              <a:cxn ang="0">
                <a:pos x="connsiteX2" y="connsiteY2"/>
              </a:cxn>
              <a:cxn ang="0">
                <a:pos x="connsiteX3" y="connsiteY3"/>
              </a:cxn>
            </a:cxnLst>
            <a:rect l="l" t="t" r="r" b="b"/>
            <a:pathLst>
              <a:path w="2066101" h="2704392">
                <a:moveTo>
                  <a:pt x="0" y="0"/>
                </a:moveTo>
                <a:lnTo>
                  <a:pt x="2066101" y="0"/>
                </a:lnTo>
                <a:lnTo>
                  <a:pt x="2066101" y="2704392"/>
                </a:lnTo>
                <a:lnTo>
                  <a:pt x="0" y="2704392"/>
                </a:lnTo>
                <a:close/>
              </a:path>
            </a:pathLst>
          </a:custGeom>
          <a:solidFill>
            <a:schemeClr val="tx1">
              <a:lumMod val="75000"/>
              <a:lumOff val="25000"/>
            </a:schemeClr>
          </a:solidFill>
          <a:ln>
            <a:noFill/>
          </a:ln>
          <a:effectLst>
            <a:outerShdw blurRad="50800" dist="508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92608" tIns="822960" rtlCol="0" anchor="t">
            <a:normAutofit/>
          </a:bodyPr>
          <a:lstStyle>
            <a:lvl1pPr marL="0" indent="0" algn="l">
              <a:buFont typeface="Arial" panose="020B0604020202020204" pitchFamily="34" charset="0"/>
              <a:buNone/>
              <a:defRPr lang="en-US" sz="1200" dirty="0">
                <a:solidFill>
                  <a:schemeClr val="lt1"/>
                </a:solidFill>
              </a:defRPr>
            </a:lvl1pPr>
          </a:lstStyle>
          <a:p>
            <a:pPr marL="0" lvl="0" algn="ctr"/>
            <a:r>
              <a:rPr lang="en-US"/>
              <a:t>Add text here</a:t>
            </a:r>
          </a:p>
        </p:txBody>
      </p:sp>
      <p:sp>
        <p:nvSpPr>
          <p:cNvPr id="31" name="Rectangle 30">
            <a:extLst>
              <a:ext uri="{FF2B5EF4-FFF2-40B4-BE49-F238E27FC236}">
                <a16:creationId xmlns:a16="http://schemas.microsoft.com/office/drawing/2014/main" id="{04091A83-55C5-27FA-B0EE-E6E2092FEDB1}"/>
              </a:ext>
              <a:ext uri="{C183D7F6-B498-43B3-948B-1728B52AA6E4}">
                <adec:decorative xmlns:adec="http://schemas.microsoft.com/office/drawing/2017/decorative" val="1"/>
              </a:ext>
            </a:extLst>
          </p:cNvPr>
          <p:cNvSpPr/>
          <p:nvPr userDrawn="1"/>
        </p:nvSpPr>
        <p:spPr>
          <a:xfrm>
            <a:off x="778764" y="1306286"/>
            <a:ext cx="10634472" cy="3913632"/>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6">
            <a:extLst>
              <a:ext uri="{FF2B5EF4-FFF2-40B4-BE49-F238E27FC236}">
                <a16:creationId xmlns:a16="http://schemas.microsoft.com/office/drawing/2014/main" id="{8CE5B613-CC47-7166-1079-72D34B53B9C7}"/>
              </a:ext>
            </a:extLst>
          </p:cNvPr>
          <p:cNvSpPr>
            <a:spLocks noGrp="1"/>
          </p:cNvSpPr>
          <p:nvPr>
            <p:ph type="body" sz="quarter" idx="28" hasCustomPrompt="1"/>
          </p:nvPr>
        </p:nvSpPr>
        <p:spPr>
          <a:xfrm>
            <a:off x="979010" y="5697791"/>
            <a:ext cx="2953893" cy="221227"/>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2" name="Text Placeholder 6">
            <a:extLst>
              <a:ext uri="{FF2B5EF4-FFF2-40B4-BE49-F238E27FC236}">
                <a16:creationId xmlns:a16="http://schemas.microsoft.com/office/drawing/2014/main" id="{F6DA3FD6-1913-5628-D35E-F45A79957F44}"/>
              </a:ext>
            </a:extLst>
          </p:cNvPr>
          <p:cNvSpPr>
            <a:spLocks noGrp="1"/>
          </p:cNvSpPr>
          <p:nvPr>
            <p:ph type="body" sz="quarter" idx="25" hasCustomPrompt="1"/>
          </p:nvPr>
        </p:nvSpPr>
        <p:spPr>
          <a:xfrm>
            <a:off x="979010" y="5919018"/>
            <a:ext cx="2953893"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26" name="Text Placeholder 6">
            <a:extLst>
              <a:ext uri="{FF2B5EF4-FFF2-40B4-BE49-F238E27FC236}">
                <a16:creationId xmlns:a16="http://schemas.microsoft.com/office/drawing/2014/main" id="{8B334E18-390E-B481-4560-DAEAEF9D71C6}"/>
              </a:ext>
            </a:extLst>
          </p:cNvPr>
          <p:cNvSpPr>
            <a:spLocks noGrp="1"/>
          </p:cNvSpPr>
          <p:nvPr>
            <p:ph type="body" sz="quarter" idx="29" hasCustomPrompt="1"/>
          </p:nvPr>
        </p:nvSpPr>
        <p:spPr>
          <a:xfrm>
            <a:off x="4184327" y="5697791"/>
            <a:ext cx="3828963" cy="211395"/>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3" name="Text Placeholder 6">
            <a:extLst>
              <a:ext uri="{FF2B5EF4-FFF2-40B4-BE49-F238E27FC236}">
                <a16:creationId xmlns:a16="http://schemas.microsoft.com/office/drawing/2014/main" id="{BB770A94-1A8E-909F-55E5-9098532EFF1F}"/>
              </a:ext>
            </a:extLst>
          </p:cNvPr>
          <p:cNvSpPr>
            <a:spLocks noGrp="1"/>
          </p:cNvSpPr>
          <p:nvPr>
            <p:ph type="body" sz="quarter" idx="26" hasCustomPrompt="1"/>
          </p:nvPr>
        </p:nvSpPr>
        <p:spPr>
          <a:xfrm>
            <a:off x="4184327" y="5919018"/>
            <a:ext cx="3828963"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27" name="Text Placeholder 6">
            <a:extLst>
              <a:ext uri="{FF2B5EF4-FFF2-40B4-BE49-F238E27FC236}">
                <a16:creationId xmlns:a16="http://schemas.microsoft.com/office/drawing/2014/main" id="{4092BB43-4E44-1C9D-48F2-608DECE301D9}"/>
              </a:ext>
            </a:extLst>
          </p:cNvPr>
          <p:cNvSpPr>
            <a:spLocks noGrp="1"/>
          </p:cNvSpPr>
          <p:nvPr>
            <p:ph type="body" sz="quarter" idx="30" hasCustomPrompt="1"/>
          </p:nvPr>
        </p:nvSpPr>
        <p:spPr>
          <a:xfrm>
            <a:off x="8456284" y="5697791"/>
            <a:ext cx="2890149" cy="211395"/>
          </a:xfrm>
        </p:spPr>
        <p:txBody>
          <a:bodyPr anchor="t">
            <a:noAutofit/>
          </a:bodyPr>
          <a:lstStyle>
            <a:lvl1pPr marL="0" indent="0">
              <a:lnSpc>
                <a:spcPct val="90000"/>
              </a:lnSpc>
              <a:buNone/>
              <a:defRPr sz="1300" b="1" cap="all" baseline="0">
                <a:latin typeface="+mj-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a:t>
            </a:r>
          </a:p>
        </p:txBody>
      </p:sp>
      <p:sp>
        <p:nvSpPr>
          <p:cNvPr id="24" name="Text Placeholder 6">
            <a:extLst>
              <a:ext uri="{FF2B5EF4-FFF2-40B4-BE49-F238E27FC236}">
                <a16:creationId xmlns:a16="http://schemas.microsoft.com/office/drawing/2014/main" id="{405A4B16-00D8-58AA-3C2E-8351922FC674}"/>
              </a:ext>
            </a:extLst>
          </p:cNvPr>
          <p:cNvSpPr>
            <a:spLocks noGrp="1"/>
          </p:cNvSpPr>
          <p:nvPr>
            <p:ph type="body" sz="quarter" idx="27" hasCustomPrompt="1"/>
          </p:nvPr>
        </p:nvSpPr>
        <p:spPr>
          <a:xfrm>
            <a:off x="8456284" y="5919018"/>
            <a:ext cx="2890149" cy="550608"/>
          </a:xfrm>
        </p:spPr>
        <p:txBody>
          <a:bodyPr anchor="t">
            <a:normAutofit/>
          </a:bodyPr>
          <a:lstStyle>
            <a:lvl1pPr marL="0" indent="0">
              <a:lnSpc>
                <a:spcPct val="90000"/>
              </a:lnSpc>
              <a:buNone/>
              <a:defRPr sz="1200" b="0">
                <a:latin typeface="+mn-lt"/>
              </a:defRPr>
            </a:lvl1pPr>
            <a:lvl2pPr marL="457200" indent="0">
              <a:buNone/>
              <a:defRPr b="1">
                <a:latin typeface="+mj-lt"/>
              </a:defRPr>
            </a:lvl2pPr>
            <a:lvl3pPr marL="914400" indent="0">
              <a:buNone/>
              <a:defRPr b="1">
                <a:latin typeface="+mj-lt"/>
              </a:defRPr>
            </a:lvl3pPr>
            <a:lvl4pPr marL="1371600" indent="0">
              <a:buNone/>
              <a:defRPr b="1">
                <a:latin typeface="+mj-lt"/>
              </a:defRPr>
            </a:lvl4pPr>
            <a:lvl5pPr marL="1828800" indent="0">
              <a:buNone/>
              <a:defRPr b="1">
                <a:latin typeface="+mj-lt"/>
              </a:defRPr>
            </a:lvl5pPr>
          </a:lstStyle>
          <a:p>
            <a:pPr lvl="0"/>
            <a:r>
              <a:rPr lang="en-US"/>
              <a:t>Add text here</a:t>
            </a:r>
          </a:p>
        </p:txBody>
      </p:sp>
      <p:sp>
        <p:nvSpPr>
          <p:cNvPr id="32" name="Rectangle 31">
            <a:extLst>
              <a:ext uri="{FF2B5EF4-FFF2-40B4-BE49-F238E27FC236}">
                <a16:creationId xmlns:a16="http://schemas.microsoft.com/office/drawing/2014/main" id="{B3B0EFD2-0C64-7216-257E-E1D8C1EDE062}"/>
              </a:ext>
              <a:ext uri="{C183D7F6-B498-43B3-948B-1728B52AA6E4}">
                <adec:decorative xmlns:adec="http://schemas.microsoft.com/office/drawing/2017/decorative" val="1"/>
              </a:ext>
            </a:extLst>
          </p:cNvPr>
          <p:cNvSpPr/>
          <p:nvPr userDrawn="1"/>
        </p:nvSpPr>
        <p:spPr>
          <a:xfrm>
            <a:off x="775779" y="5477927"/>
            <a:ext cx="3201070"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3595D4D0-921D-C50F-870D-54595D65ECFD}"/>
              </a:ext>
              <a:ext uri="{C183D7F6-B498-43B3-948B-1728B52AA6E4}">
                <adec:decorative xmlns:adec="http://schemas.microsoft.com/office/drawing/2017/decorative" val="1"/>
              </a:ext>
            </a:extLst>
          </p:cNvPr>
          <p:cNvSpPr/>
          <p:nvPr userDrawn="1"/>
        </p:nvSpPr>
        <p:spPr>
          <a:xfrm>
            <a:off x="8250201" y="5477927"/>
            <a:ext cx="3163768"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12A7F94B-4FAB-8BB3-3ED5-D4AF2AC983AC}"/>
              </a:ext>
              <a:ext uri="{C183D7F6-B498-43B3-948B-1728B52AA6E4}">
                <adec:decorative xmlns:adec="http://schemas.microsoft.com/office/drawing/2017/decorative" val="1"/>
              </a:ext>
            </a:extLst>
          </p:cNvPr>
          <p:cNvSpPr/>
          <p:nvPr userDrawn="1"/>
        </p:nvSpPr>
        <p:spPr>
          <a:xfrm>
            <a:off x="3976849" y="5477927"/>
            <a:ext cx="4274022" cy="11456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E8EC10B0-6B06-05CE-D736-6768A3FB1865}"/>
              </a:ext>
              <a:ext uri="{C183D7F6-B498-43B3-948B-1728B52AA6E4}">
                <adec:decorative xmlns:adec="http://schemas.microsoft.com/office/drawing/2017/decorative" val="1"/>
              </a:ext>
            </a:extLst>
          </p:cNvPr>
          <p:cNvCxnSpPr>
            <a:cxnSpLocks/>
          </p:cNvCxnSpPr>
          <p:nvPr userDrawn="1"/>
        </p:nvCxnSpPr>
        <p:spPr>
          <a:xfrm>
            <a:off x="2910984" y="1314263"/>
            <a:ext cx="0" cy="391172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7635BDF-F930-06EB-FDF1-D75067AAD79E}"/>
              </a:ext>
              <a:ext uri="{C183D7F6-B498-43B3-948B-1728B52AA6E4}">
                <adec:decorative xmlns:adec="http://schemas.microsoft.com/office/drawing/2017/decorative" val="1"/>
              </a:ext>
            </a:extLst>
          </p:cNvPr>
          <p:cNvCxnSpPr>
            <a:cxnSpLocks/>
          </p:cNvCxnSpPr>
          <p:nvPr userDrawn="1"/>
        </p:nvCxnSpPr>
        <p:spPr>
          <a:xfrm>
            <a:off x="7154086" y="1310948"/>
            <a:ext cx="6257" cy="391581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A96A1C0-3AF0-2C45-21BC-04215DB8641E}"/>
              </a:ext>
              <a:ext uri="{C183D7F6-B498-43B3-948B-1728B52AA6E4}">
                <adec:decorative xmlns:adec="http://schemas.microsoft.com/office/drawing/2017/decorative" val="1"/>
              </a:ext>
            </a:extLst>
          </p:cNvPr>
          <p:cNvCxnSpPr>
            <a:cxnSpLocks/>
          </p:cNvCxnSpPr>
          <p:nvPr userDrawn="1"/>
        </p:nvCxnSpPr>
        <p:spPr>
          <a:xfrm>
            <a:off x="9274841" y="1318344"/>
            <a:ext cx="0" cy="390764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6C2BD56-DD5B-ABC2-F434-B4AA1E69E23D}"/>
              </a:ext>
              <a:ext uri="{C183D7F6-B498-43B3-948B-1728B52AA6E4}">
                <adec:decorative xmlns:adec="http://schemas.microsoft.com/office/drawing/2017/decorative" val="1"/>
              </a:ext>
            </a:extLst>
          </p:cNvPr>
          <p:cNvCxnSpPr>
            <a:cxnSpLocks/>
          </p:cNvCxnSpPr>
          <p:nvPr userDrawn="1"/>
        </p:nvCxnSpPr>
        <p:spPr>
          <a:xfrm>
            <a:off x="5034926" y="1319323"/>
            <a:ext cx="0" cy="39066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C1CC89FC-4DAE-5807-C0D4-AE935BA2EB7E}"/>
              </a:ext>
              <a:ext uri="{C183D7F6-B498-43B3-948B-1728B52AA6E4}">
                <adec:decorative xmlns:adec="http://schemas.microsoft.com/office/drawing/2017/decorative" val="1"/>
              </a:ext>
            </a:extLst>
          </p:cNvPr>
          <p:cNvSpPr/>
          <p:nvPr userDrawn="1"/>
        </p:nvSpPr>
        <p:spPr>
          <a:xfrm>
            <a:off x="8228137" y="5063852"/>
            <a:ext cx="3182112" cy="1580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685562B5-D7F8-149B-9F5D-2BF3C3818984}"/>
              </a:ext>
              <a:ext uri="{C183D7F6-B498-43B3-948B-1728B52AA6E4}">
                <adec:decorative xmlns:adec="http://schemas.microsoft.com/office/drawing/2017/decorative" val="1"/>
              </a:ext>
            </a:extLst>
          </p:cNvPr>
          <p:cNvSpPr/>
          <p:nvPr userDrawn="1"/>
        </p:nvSpPr>
        <p:spPr>
          <a:xfrm>
            <a:off x="3969322" y="5063638"/>
            <a:ext cx="4271158" cy="150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DCD8BB4C-02F1-CBAA-42A4-A5A3CDD58A57}"/>
              </a:ext>
              <a:ext uri="{C183D7F6-B498-43B3-948B-1728B52AA6E4}">
                <adec:decorative xmlns:adec="http://schemas.microsoft.com/office/drawing/2017/decorative" val="1"/>
              </a:ext>
            </a:extLst>
          </p:cNvPr>
          <p:cNvSpPr/>
          <p:nvPr userDrawn="1"/>
        </p:nvSpPr>
        <p:spPr>
          <a:xfrm>
            <a:off x="775779" y="5067939"/>
            <a:ext cx="3201074" cy="1580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093240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5527135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287090939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7694967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31536714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28626516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8400135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06500862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70420655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675108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6193085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382961331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8276188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9081324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1466685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23672403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37305982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165637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0379611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72928686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80671887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34428324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7363092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192452900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286903256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59867144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423921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420124323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202480976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name="think-cell Slide" r:id="rId3" imgW="421" imgH="420" progId="TCLayout.ActiveDocument.1">
                  <p:embed/>
                </p:oleObj>
              </mc:Choice>
              <mc:Fallback>
                <p:oleObj name="think-cell Slide" r:id="rId3" imgW="421" imgH="420" progId="TCLayout.ActiveDocument.1">
                  <p:embed/>
                  <p:pic>
                    <p:nvPicPr>
                      <p:cNvPr id="4" name="Object 3" hidden="1"/>
                      <p:cNvPicPr/>
                      <p:nvPr/>
                    </p:nvPicPr>
                    <p:blipFill>
                      <a:blip r:embed="rId4"/>
                      <a:stretch>
                        <a:fillRect/>
                      </a:stretch>
                    </p:blipFill>
                    <p:spPr>
                      <a:xfrm>
                        <a:off x="2119" y="1590"/>
                        <a:ext cx="2116"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93466713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298898958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735913735"/>
              </p:ext>
            </p:extLst>
          </p:nvPr>
        </p:nvGraphicFramePr>
        <p:xfrm>
          <a:off x="1958" y="1592"/>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8" y="1592"/>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8" y="1139932"/>
            <a:ext cx="9291310" cy="720105"/>
          </a:xfrm>
        </p:spPr>
        <p:txBody>
          <a:bodyPr/>
          <a:lstStyle>
            <a:lvl1pPr>
              <a:defRPr sz="2275"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518" b="0" i="0" u="none" strike="noStrike" kern="1200" cap="none" spc="0" normalizeH="0" baseline="0" noProof="0" dirty="0">
              <a:ln>
                <a:noFill/>
              </a:ln>
              <a:solidFill>
                <a:srgbClr val="000000"/>
              </a:solidFill>
              <a:effectLst/>
              <a:uLnTx/>
              <a:uFillTx/>
              <a:latin typeface="Tahoma Regular"/>
              <a:ea typeface="+mn-ea"/>
              <a:cs typeface="+mn-cs"/>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67233" cy="3902732"/>
          </a:xfrm>
          <a:prstGeom prst="rect">
            <a:avLst/>
          </a:prstGeom>
        </p:spPr>
        <p:txBody>
          <a:bodyPr/>
          <a:lstStyle>
            <a:lvl1pPr marL="197049" marR="3008" indent="-189904" algn="l">
              <a:lnSpc>
                <a:spcPct val="100600"/>
              </a:lnSpc>
              <a:spcBef>
                <a:spcPts val="56"/>
              </a:spcBef>
              <a:buNone/>
              <a:defRPr sz="138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GB" sz="1625" dirty="0">
                <a:solidFill>
                  <a:schemeClr val="accent5"/>
                </a:solidFill>
              </a:rPr>
              <a:t>Section heading here</a:t>
            </a:r>
          </a:p>
          <a:p>
            <a:r>
              <a:rPr lang="en-GB" sz="1300" dirty="0"/>
              <a:t>Normal text here and here and here and here</a:t>
            </a:r>
            <a:endParaRPr lang="en-GB" sz="1625" dirty="0"/>
          </a:p>
          <a:p>
            <a:pPr marL="197049" marR="3008" indent="-189904">
              <a:lnSpc>
                <a:spcPct val="100600"/>
              </a:lnSpc>
              <a:spcBef>
                <a:spcPts val="56"/>
              </a:spcBef>
            </a:pPr>
            <a:endParaRPr lang="en-GB" sz="13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8"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518" b="0" i="0" u="none" strike="noStrike" kern="1200" cap="none" spc="0" normalizeH="0" baseline="0" noProof="0" dirty="0">
              <a:ln>
                <a:noFill/>
              </a:ln>
              <a:solidFill>
                <a:srgbClr val="000000"/>
              </a:solidFill>
              <a:effectLst/>
              <a:uLnTx/>
              <a:uFillTx/>
              <a:latin typeface="Tahoma Regular"/>
              <a:ea typeface="+mn-ea"/>
              <a:cs typeface="+mn-cs"/>
            </a:endParaRPr>
          </a:p>
        </p:txBody>
      </p:sp>
      <p:pic>
        <p:nvPicPr>
          <p:cNvPr id="12" name="Picture 11">
            <a:extLst>
              <a:ext uri="{FF2B5EF4-FFF2-40B4-BE49-F238E27FC236}">
                <a16:creationId xmlns:a16="http://schemas.microsoft.com/office/drawing/2014/main" id="{70BB016E-539B-4F7E-9E4A-780487E1CEF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408862" y="116877"/>
            <a:ext cx="1335337" cy="988105"/>
          </a:xfrm>
          <a:prstGeom prst="rect">
            <a:avLst/>
          </a:prstGeom>
        </p:spPr>
      </p:pic>
    </p:spTree>
    <p:extLst>
      <p:ext uri="{BB962C8B-B14F-4D97-AF65-F5344CB8AC3E}">
        <p14:creationId xmlns:p14="http://schemas.microsoft.com/office/powerpoint/2010/main" val="425047003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emf"/><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9" Type="http://schemas.openxmlformats.org/officeDocument/2006/relationships/slideLayout" Target="../slideLayouts/slideLayout81.xml"/><Relationship Id="rId21" Type="http://schemas.openxmlformats.org/officeDocument/2006/relationships/slideLayout" Target="../slideLayouts/slideLayout63.xml"/><Relationship Id="rId34" Type="http://schemas.openxmlformats.org/officeDocument/2006/relationships/slideLayout" Target="../slideLayouts/slideLayout76.xml"/><Relationship Id="rId42" Type="http://schemas.openxmlformats.org/officeDocument/2006/relationships/slideLayout" Target="../slideLayouts/slideLayout84.xml"/><Relationship Id="rId47" Type="http://schemas.openxmlformats.org/officeDocument/2006/relationships/image" Target="../media/image1.emf"/><Relationship Id="rId7" Type="http://schemas.openxmlformats.org/officeDocument/2006/relationships/slideLayout" Target="../slideLayouts/slideLayout4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9" Type="http://schemas.openxmlformats.org/officeDocument/2006/relationships/slideLayout" Target="../slideLayouts/slideLayout71.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32" Type="http://schemas.openxmlformats.org/officeDocument/2006/relationships/slideLayout" Target="../slideLayouts/slideLayout74.xml"/><Relationship Id="rId37" Type="http://schemas.openxmlformats.org/officeDocument/2006/relationships/slideLayout" Target="../slideLayouts/slideLayout79.xml"/><Relationship Id="rId40" Type="http://schemas.openxmlformats.org/officeDocument/2006/relationships/slideLayout" Target="../slideLayouts/slideLayout82.xml"/><Relationship Id="rId45" Type="http://schemas.openxmlformats.org/officeDocument/2006/relationships/tags" Target="../tags/tag5.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36" Type="http://schemas.openxmlformats.org/officeDocument/2006/relationships/slideLayout" Target="../slideLayouts/slideLayout78.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31" Type="http://schemas.openxmlformats.org/officeDocument/2006/relationships/slideLayout" Target="../slideLayouts/slideLayout73.xml"/><Relationship Id="rId44" Type="http://schemas.openxmlformats.org/officeDocument/2006/relationships/theme" Target="../theme/theme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slideLayout" Target="../slideLayouts/slideLayout72.xml"/><Relationship Id="rId35" Type="http://schemas.openxmlformats.org/officeDocument/2006/relationships/slideLayout" Target="../slideLayouts/slideLayout77.xml"/><Relationship Id="rId43" Type="http://schemas.openxmlformats.org/officeDocument/2006/relationships/slideLayout" Target="../slideLayouts/slideLayout85.xml"/><Relationship Id="rId48" Type="http://schemas.openxmlformats.org/officeDocument/2006/relationships/image" Target="../media/image2.emf"/><Relationship Id="rId8" Type="http://schemas.openxmlformats.org/officeDocument/2006/relationships/slideLayout" Target="../slideLayouts/slideLayout50.xml"/><Relationship Id="rId3" Type="http://schemas.openxmlformats.org/officeDocument/2006/relationships/slideLayout" Target="../slideLayouts/slideLayout45.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33" Type="http://schemas.openxmlformats.org/officeDocument/2006/relationships/slideLayout" Target="../slideLayouts/slideLayout75.xml"/><Relationship Id="rId38" Type="http://schemas.openxmlformats.org/officeDocument/2006/relationships/slideLayout" Target="../slideLayouts/slideLayout80.xml"/><Relationship Id="rId46" Type="http://schemas.openxmlformats.org/officeDocument/2006/relationships/oleObject" Target="../embeddings/oleObject3.bin"/><Relationship Id="rId20" Type="http://schemas.openxmlformats.org/officeDocument/2006/relationships/slideLayout" Target="../slideLayouts/slideLayout62.xml"/><Relationship Id="rId41" Type="http://schemas.openxmlformats.org/officeDocument/2006/relationships/slideLayout" Target="../slideLayouts/slideLayout8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image" Target="../media/image1.emf"/><Relationship Id="rId3" Type="http://schemas.openxmlformats.org/officeDocument/2006/relationships/slideLayout" Target="../slideLayouts/slideLayout88.xml"/><Relationship Id="rId21" Type="http://schemas.openxmlformats.org/officeDocument/2006/relationships/slideLayout" Target="../slideLayouts/slideLayout106.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oleObject" Target="../embeddings/oleObject4.bin"/><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tags" Target="../tags/tag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theme" Target="../theme/theme3.xml"/><Relationship Id="rId28" Type="http://schemas.openxmlformats.org/officeDocument/2006/relationships/image" Target="../media/image17.png"/><Relationship Id="rId10" Type="http://schemas.openxmlformats.org/officeDocument/2006/relationships/slideLayout" Target="../slideLayouts/slideLayout95.xml"/><Relationship Id="rId19" Type="http://schemas.openxmlformats.org/officeDocument/2006/relationships/slideLayout" Target="../slideLayouts/slideLayout104.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image" Target="../media/image42.png"/><Relationship Id="rId3" Type="http://schemas.openxmlformats.org/officeDocument/2006/relationships/slideLayout" Target="../slideLayouts/slideLayout110.xml"/><Relationship Id="rId21" Type="http://schemas.openxmlformats.org/officeDocument/2006/relationships/theme" Target="../theme/theme4.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image" Target="../media/image2.emf"/><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image" Target="../media/image1.emf"/><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oleObject" Target="../embeddings/oleObject19.bin"/><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tags" Target="../tags/tag2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26" Type="http://schemas.openxmlformats.org/officeDocument/2006/relationships/slideLayout" Target="../slideLayouts/slideLayout153.xml"/><Relationship Id="rId3" Type="http://schemas.openxmlformats.org/officeDocument/2006/relationships/slideLayout" Target="../slideLayouts/slideLayout130.xml"/><Relationship Id="rId21" Type="http://schemas.openxmlformats.org/officeDocument/2006/relationships/slideLayout" Target="../slideLayouts/slideLayout148.xml"/><Relationship Id="rId34" Type="http://schemas.openxmlformats.org/officeDocument/2006/relationships/oleObject" Target="../embeddings/oleObject21.bin"/><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5" Type="http://schemas.openxmlformats.org/officeDocument/2006/relationships/slideLayout" Target="../slideLayouts/slideLayout152.xml"/><Relationship Id="rId33" Type="http://schemas.openxmlformats.org/officeDocument/2006/relationships/tags" Target="../tags/tag25.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slideLayout" Target="../slideLayouts/slideLayout147.xml"/><Relationship Id="rId29" Type="http://schemas.openxmlformats.org/officeDocument/2006/relationships/slideLayout" Target="../slideLayouts/slideLayout156.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24" Type="http://schemas.openxmlformats.org/officeDocument/2006/relationships/slideLayout" Target="../slideLayouts/slideLayout151.xml"/><Relationship Id="rId32" Type="http://schemas.openxmlformats.org/officeDocument/2006/relationships/theme" Target="../theme/theme5.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23" Type="http://schemas.openxmlformats.org/officeDocument/2006/relationships/slideLayout" Target="../slideLayouts/slideLayout150.xml"/><Relationship Id="rId28" Type="http://schemas.openxmlformats.org/officeDocument/2006/relationships/slideLayout" Target="../slideLayouts/slideLayout155.xml"/><Relationship Id="rId36" Type="http://schemas.openxmlformats.org/officeDocument/2006/relationships/image" Target="../media/image2.emf"/><Relationship Id="rId10" Type="http://schemas.openxmlformats.org/officeDocument/2006/relationships/slideLayout" Target="../slideLayouts/slideLayout137.xml"/><Relationship Id="rId19" Type="http://schemas.openxmlformats.org/officeDocument/2006/relationships/slideLayout" Target="../slideLayouts/slideLayout146.xml"/><Relationship Id="rId31" Type="http://schemas.openxmlformats.org/officeDocument/2006/relationships/slideLayout" Target="../slideLayouts/slideLayout158.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 Id="rId22" Type="http://schemas.openxmlformats.org/officeDocument/2006/relationships/slideLayout" Target="../slideLayouts/slideLayout149.xml"/><Relationship Id="rId27" Type="http://schemas.openxmlformats.org/officeDocument/2006/relationships/slideLayout" Target="../slideLayouts/slideLayout154.xml"/><Relationship Id="rId30" Type="http://schemas.openxmlformats.org/officeDocument/2006/relationships/slideLayout" Target="../slideLayouts/slideLayout157.xml"/><Relationship Id="rId35" Type="http://schemas.openxmlformats.org/officeDocument/2006/relationships/image" Target="../media/image1.emf"/><Relationship Id="rId8"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44"/>
            </p:custDataLst>
            <p:extLst>
              <p:ext uri="{D42A27DB-BD31-4B8C-83A1-F6EECF244321}">
                <p14:modId xmlns:p14="http://schemas.microsoft.com/office/powerpoint/2010/main" val="256463167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45" imgW="421" imgH="420" progId="TCLayout.ActiveDocument.1">
                  <p:embed/>
                </p:oleObj>
              </mc:Choice>
              <mc:Fallback>
                <p:oleObj name="think-cell Slide" r:id="rId45" imgW="421" imgH="420" progId="TCLayout.ActiveDocument.1">
                  <p:embed/>
                  <p:pic>
                    <p:nvPicPr>
                      <p:cNvPr id="4" name="Object 3" hidden="1"/>
                      <p:cNvPicPr/>
                      <p:nvPr/>
                    </p:nvPicPr>
                    <p:blipFill>
                      <a:blip r:embed="rId46"/>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47"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3143958346"/>
      </p:ext>
    </p:extLst>
  </p:cSld>
  <p:clrMap bg1="lt1" tx1="dk1" bg2="lt2" tx2="dk2" accent1="accent1" accent2="accent2" accent3="accent3" accent4="accent4" accent5="accent5" accent6="accent6" hlink="hlink" folHlink="folHlink"/>
  <p:sldLayoutIdLst>
    <p:sldLayoutId id="2147484335" r:id="rId1"/>
    <p:sldLayoutId id="2147484336" r:id="rId2"/>
    <p:sldLayoutId id="2147484337" r:id="rId3"/>
    <p:sldLayoutId id="2147484338" r:id="rId4"/>
    <p:sldLayoutId id="2147484339" r:id="rId5"/>
    <p:sldLayoutId id="2147484340" r:id="rId6"/>
    <p:sldLayoutId id="2147484341" r:id="rId7"/>
    <p:sldLayoutId id="2147484342" r:id="rId8"/>
    <p:sldLayoutId id="2147484343" r:id="rId9"/>
    <p:sldLayoutId id="2147484344" r:id="rId10"/>
    <p:sldLayoutId id="2147484345" r:id="rId11"/>
    <p:sldLayoutId id="2147484346" r:id="rId12"/>
    <p:sldLayoutId id="2147484347" r:id="rId13"/>
    <p:sldLayoutId id="2147484348" r:id="rId14"/>
    <p:sldLayoutId id="2147484349" r:id="rId15"/>
    <p:sldLayoutId id="2147484350" r:id="rId16"/>
    <p:sldLayoutId id="2147484351" r:id="rId17"/>
    <p:sldLayoutId id="2147484352" r:id="rId18"/>
    <p:sldLayoutId id="2147484353" r:id="rId19"/>
    <p:sldLayoutId id="2147484354" r:id="rId20"/>
    <p:sldLayoutId id="2147484355" r:id="rId21"/>
    <p:sldLayoutId id="2147484356" r:id="rId22"/>
    <p:sldLayoutId id="2147484357" r:id="rId23"/>
    <p:sldLayoutId id="2147484358" r:id="rId24"/>
    <p:sldLayoutId id="2147484359" r:id="rId25"/>
    <p:sldLayoutId id="2147484360" r:id="rId26"/>
    <p:sldLayoutId id="2147484361" r:id="rId27"/>
    <p:sldLayoutId id="2147484362" r:id="rId28"/>
    <p:sldLayoutId id="2147484954" r:id="rId29"/>
    <p:sldLayoutId id="2147484955" r:id="rId30"/>
    <p:sldLayoutId id="2147484956" r:id="rId31"/>
    <p:sldLayoutId id="2147484957" r:id="rId32"/>
    <p:sldLayoutId id="2147484958" r:id="rId33"/>
    <p:sldLayoutId id="2147484959" r:id="rId34"/>
    <p:sldLayoutId id="2147484960" r:id="rId35"/>
    <p:sldLayoutId id="2147484961" r:id="rId36"/>
    <p:sldLayoutId id="2147484962" r:id="rId37"/>
    <p:sldLayoutId id="2147484963" r:id="rId38"/>
    <p:sldLayoutId id="2147484964" r:id="rId39"/>
    <p:sldLayoutId id="2147484965" r:id="rId40"/>
    <p:sldLayoutId id="2147484983" r:id="rId41"/>
    <p:sldLayoutId id="2147485297" r:id="rId42"/>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p:cNvGraphicFramePr>
          <p:nvPr userDrawn="1">
            <p:custDataLst>
              <p:tags r:id="rId45"/>
            </p:custDataLst>
            <p:extLst>
              <p:ext uri="{D42A27DB-BD31-4B8C-83A1-F6EECF244321}">
                <p14:modId xmlns:p14="http://schemas.microsoft.com/office/powerpoint/2010/main" val="154514698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46" imgW="421" imgH="420" progId="TCLayout.ActiveDocument.1">
                  <p:embed/>
                </p:oleObj>
              </mc:Choice>
              <mc:Fallback>
                <p:oleObj name="think-cell Slide" r:id="rId46" imgW="421" imgH="420" progId="TCLayout.ActiveDocument.1">
                  <p:embed/>
                  <p:pic>
                    <p:nvPicPr>
                      <p:cNvPr id="4" name="Object 3" hidden="1"/>
                      <p:cNvPicPr/>
                      <p:nvPr/>
                    </p:nvPicPr>
                    <p:blipFill>
                      <a:blip r:embed="rId47"/>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48"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121962986"/>
      </p:ext>
    </p:extLst>
  </p:cSld>
  <p:clrMap bg1="lt1" tx1="dk1" bg2="lt2" tx2="dk2" accent1="accent1" accent2="accent2" accent3="accent3" accent4="accent4" accent5="accent5" accent6="accent6" hlink="hlink" folHlink="folHlink"/>
  <p:sldLayoutIdLst>
    <p:sldLayoutId id="2147485164" r:id="rId1"/>
    <p:sldLayoutId id="2147485165" r:id="rId2"/>
    <p:sldLayoutId id="2147485166" r:id="rId3"/>
    <p:sldLayoutId id="2147485167" r:id="rId4"/>
    <p:sldLayoutId id="2147485168" r:id="rId5"/>
    <p:sldLayoutId id="2147485169" r:id="rId6"/>
    <p:sldLayoutId id="2147485170" r:id="rId7"/>
    <p:sldLayoutId id="2147485171" r:id="rId8"/>
    <p:sldLayoutId id="2147485172" r:id="rId9"/>
    <p:sldLayoutId id="2147485173" r:id="rId10"/>
    <p:sldLayoutId id="2147485174" r:id="rId11"/>
    <p:sldLayoutId id="2147485175" r:id="rId12"/>
    <p:sldLayoutId id="2147485176" r:id="rId13"/>
    <p:sldLayoutId id="2147485177" r:id="rId14"/>
    <p:sldLayoutId id="2147485178" r:id="rId15"/>
    <p:sldLayoutId id="2147485179" r:id="rId16"/>
    <p:sldLayoutId id="2147485180" r:id="rId17"/>
    <p:sldLayoutId id="2147485181" r:id="rId18"/>
    <p:sldLayoutId id="2147485182" r:id="rId19"/>
    <p:sldLayoutId id="2147485183" r:id="rId20"/>
    <p:sldLayoutId id="2147485184" r:id="rId21"/>
    <p:sldLayoutId id="2147485185" r:id="rId22"/>
    <p:sldLayoutId id="2147485186" r:id="rId23"/>
    <p:sldLayoutId id="2147485187" r:id="rId24"/>
    <p:sldLayoutId id="2147485188" r:id="rId25"/>
    <p:sldLayoutId id="2147485189" r:id="rId26"/>
    <p:sldLayoutId id="2147485190" r:id="rId27"/>
    <p:sldLayoutId id="2147485191" r:id="rId28"/>
    <p:sldLayoutId id="2147485322" r:id="rId29"/>
    <p:sldLayoutId id="2147485323" r:id="rId30"/>
    <p:sldLayoutId id="2147485324" r:id="rId31"/>
    <p:sldLayoutId id="2147485325" r:id="rId32"/>
    <p:sldLayoutId id="2147485326" r:id="rId33"/>
    <p:sldLayoutId id="2147485327" r:id="rId34"/>
    <p:sldLayoutId id="2147485328" r:id="rId35"/>
    <p:sldLayoutId id="2147485329" r:id="rId36"/>
    <p:sldLayoutId id="2147485330" r:id="rId37"/>
    <p:sldLayoutId id="2147485331" r:id="rId38"/>
    <p:sldLayoutId id="2147485332" r:id="rId39"/>
    <p:sldLayoutId id="2147485333" r:id="rId40"/>
    <p:sldLayoutId id="2147485412" r:id="rId41"/>
    <p:sldLayoutId id="2147485432" r:id="rId42"/>
    <p:sldLayoutId id="2147485436" r:id="rId43"/>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p:cNvGraphicFramePr>
          <p:nvPr userDrawn="1">
            <p:custDataLst>
              <p:tags r:id="rId24"/>
            </p:custDataLst>
            <p:extLst>
              <p:ext uri="{D42A27DB-BD31-4B8C-83A1-F6EECF244321}">
                <p14:modId xmlns:p14="http://schemas.microsoft.com/office/powerpoint/2010/main" val="197624046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25" imgW="421" imgH="420" progId="TCLayout.ActiveDocument.1">
                  <p:embed/>
                </p:oleObj>
              </mc:Choice>
              <mc:Fallback>
                <p:oleObj name="think-cell Slide" r:id="rId25" imgW="421" imgH="420" progId="TCLayout.ActiveDocument.1">
                  <p:embed/>
                  <p:pic>
                    <p:nvPicPr>
                      <p:cNvPr id="4" name="Object 3" hidden="1"/>
                      <p:cNvPicPr/>
                      <p:nvPr/>
                    </p:nvPicPr>
                    <p:blipFill>
                      <a:blip r:embed="rId26"/>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pic>
        <p:nvPicPr>
          <p:cNvPr id="30" name="Picture 29">
            <a:extLst>
              <a:ext uri="{FF2B5EF4-FFF2-40B4-BE49-F238E27FC236}">
                <a16:creationId xmlns:a16="http://schemas.microsoft.com/office/drawing/2014/main" id="{7D5C7BF9-16D8-40D6-A999-EF7F5D51BB3D}"/>
              </a:ext>
            </a:extLst>
          </p:cNvPr>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a:off x="10748705" y="97417"/>
            <a:ext cx="1164970" cy="793830"/>
          </a:xfrm>
          <a:prstGeom prst="rect">
            <a:avLst/>
          </a:prstGeom>
        </p:spPr>
      </p:pic>
      <p:pic>
        <p:nvPicPr>
          <p:cNvPr id="11" name="Picture 10">
            <a:extLst>
              <a:ext uri="{FF2B5EF4-FFF2-40B4-BE49-F238E27FC236}">
                <a16:creationId xmlns:a16="http://schemas.microsoft.com/office/drawing/2014/main" id="{A2E2360C-078C-490E-BBC6-9FE756D5BFC1}"/>
              </a:ext>
            </a:extLst>
          </p:cNvPr>
          <p:cNvPicPr>
            <a:picLocks noChangeAspect="1"/>
          </p:cNvPicPr>
          <p:nvPr userDrawn="1"/>
        </p:nvPicPr>
        <p:blipFill>
          <a:blip r:embed="rId28"/>
          <a:stretch>
            <a:fillRect/>
          </a:stretch>
        </p:blipFill>
        <p:spPr>
          <a:xfrm>
            <a:off x="-4036" y="-1033"/>
            <a:ext cx="501343" cy="956050"/>
          </a:xfrm>
          <a:prstGeom prst="rect">
            <a:avLst/>
          </a:prstGeom>
        </p:spPr>
      </p:pic>
    </p:spTree>
    <p:extLst>
      <p:ext uri="{BB962C8B-B14F-4D97-AF65-F5344CB8AC3E}">
        <p14:creationId xmlns:p14="http://schemas.microsoft.com/office/powerpoint/2010/main" val="4285759090"/>
      </p:ext>
    </p:extLst>
  </p:cSld>
  <p:clrMap bg1="lt1" tx1="dk1" bg2="lt2" tx2="dk2" accent1="accent1" accent2="accent2" accent3="accent3" accent4="accent4" accent5="accent5" accent6="accent6" hlink="hlink" folHlink="folHlink"/>
  <p:sldLayoutIdLst>
    <p:sldLayoutId id="2147485193" r:id="rId1"/>
    <p:sldLayoutId id="2147485194" r:id="rId2"/>
    <p:sldLayoutId id="2147485195" r:id="rId3"/>
    <p:sldLayoutId id="2147485196" r:id="rId4"/>
    <p:sldLayoutId id="2147485197" r:id="rId5"/>
    <p:sldLayoutId id="2147485198" r:id="rId6"/>
    <p:sldLayoutId id="2147485199" r:id="rId7"/>
    <p:sldLayoutId id="2147485200" r:id="rId8"/>
    <p:sldLayoutId id="2147485201" r:id="rId9"/>
    <p:sldLayoutId id="2147485202" r:id="rId10"/>
    <p:sldLayoutId id="2147485203" r:id="rId11"/>
    <p:sldLayoutId id="2147485204" r:id="rId12"/>
    <p:sldLayoutId id="2147485205" r:id="rId13"/>
    <p:sldLayoutId id="2147485206" r:id="rId14"/>
    <p:sldLayoutId id="2147485207" r:id="rId15"/>
    <p:sldLayoutId id="2147485208" r:id="rId16"/>
    <p:sldLayoutId id="2147485210" r:id="rId17"/>
    <p:sldLayoutId id="2147485211" r:id="rId18"/>
    <p:sldLayoutId id="2147485212" r:id="rId19"/>
    <p:sldLayoutId id="2147485213" r:id="rId20"/>
    <p:sldLayoutId id="2147485214" r:id="rId21"/>
    <p:sldLayoutId id="2147485216" r:id="rId22"/>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rc 1">
            <a:extLst>
              <a:ext uri="{FF2B5EF4-FFF2-40B4-BE49-F238E27FC236}">
                <a16:creationId xmlns:a16="http://schemas.microsoft.com/office/drawing/2014/main" id="{50511ADB-D344-B581-2B56-4B8EB39F494C}"/>
              </a:ext>
            </a:extLst>
          </p:cNvPr>
          <p:cNvSpPr/>
          <p:nvPr userDrawn="1"/>
        </p:nvSpPr>
        <p:spPr>
          <a:xfrm>
            <a:off x="11802526" y="6079052"/>
            <a:ext cx="778947" cy="778947"/>
          </a:xfrm>
          <a:prstGeom prst="arc">
            <a:avLst>
              <a:gd name="adj1" fmla="val 5389812"/>
              <a:gd name="adj2" fmla="val 16182730"/>
            </a:avLst>
          </a:prstGeom>
          <a:solidFill>
            <a:srgbClr val="E63C2B"/>
          </a:solidFill>
          <a:ln w="15875" cap="rnd">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0" i="0" dirty="0">
              <a:latin typeface="Apex New Book" panose="02010600040501010103" pitchFamily="2" charset="77"/>
            </a:endParaRPr>
          </a:p>
        </p:txBody>
      </p:sp>
      <p:graphicFrame>
        <p:nvGraphicFramePr>
          <p:cNvPr id="4" name="Object 3" hidden="1"/>
          <p:cNvGraphicFramePr>
            <a:graphicFrameLocks noChangeAspect="1"/>
          </p:cNvGraphicFramePr>
          <p:nvPr userDrawn="1">
            <p:custDataLst>
              <p:tags r:id="rId22"/>
            </p:custDataLst>
            <p:extLst>
              <p:ext uri="{D42A27DB-BD31-4B8C-83A1-F6EECF244321}">
                <p14:modId xmlns:p14="http://schemas.microsoft.com/office/powerpoint/2010/main" val="2044784501"/>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23" imgW="421" imgH="420" progId="TCLayout.ActiveDocument.1">
                  <p:embed/>
                </p:oleObj>
              </mc:Choice>
              <mc:Fallback>
                <p:oleObj name="think-cell Slide" r:id="rId23" imgW="421" imgH="420" progId="TCLayout.ActiveDocument.1">
                  <p:embed/>
                  <p:pic>
                    <p:nvPicPr>
                      <p:cNvPr id="4" name="Object 3" hidden="1"/>
                      <p:cNvPicPr/>
                      <p:nvPr/>
                    </p:nvPicPr>
                    <p:blipFill>
                      <a:blip r:embed="rId24"/>
                      <a:stretch>
                        <a:fillRect/>
                      </a:stretch>
                    </p:blipFill>
                    <p:spPr>
                      <a:xfrm>
                        <a:off x="2119" y="1591"/>
                        <a:ext cx="2116" cy="1587"/>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D5E2766E-0E28-428C-7713-F6A0FCA419FF}"/>
              </a:ext>
            </a:extLst>
          </p:cNvPr>
          <p:cNvSpPr/>
          <p:nvPr userDrawn="1"/>
        </p:nvSpPr>
        <p:spPr>
          <a:xfrm>
            <a:off x="11605882" y="6361367"/>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0" i="0" smtClean="0">
                <a:solidFill>
                  <a:schemeClr val="bg1"/>
                </a:solidFill>
                <a:latin typeface="Apex New Book" panose="02010600040501010103" pitchFamily="2" charset="77"/>
              </a:rPr>
              <a:pPr algn="r" fontAlgn="auto">
                <a:spcBef>
                  <a:spcPts val="0"/>
                </a:spcBef>
                <a:spcAft>
                  <a:spcPts val="0"/>
                </a:spcAft>
              </a:pPr>
              <a:t>‹#›</a:t>
            </a:fld>
            <a:endParaRPr lang="en-ZA" sz="767" b="0" i="0" dirty="0">
              <a:solidFill>
                <a:schemeClr val="bg1"/>
              </a:solidFill>
              <a:latin typeface="Apex New Book" panose="02010600040501010103" pitchFamily="2" charset="77"/>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25" cstate="email">
            <a:extLst>
              <a:ext uri="{28A0092B-C50C-407E-A947-70E740481C1C}">
                <a14:useLocalDpi xmlns:a14="http://schemas.microsoft.com/office/drawing/2010/main"/>
              </a:ext>
            </a:extLst>
          </a:blip>
          <a:stretch>
            <a:fillRect/>
          </a:stretch>
        </p:blipFill>
        <p:spPr>
          <a:xfrm>
            <a:off x="10871531" y="260005"/>
            <a:ext cx="1074254" cy="732014"/>
          </a:xfrm>
          <a:prstGeom prst="rect">
            <a:avLst/>
          </a:prstGeom>
        </p:spPr>
      </p:pic>
      <p:pic>
        <p:nvPicPr>
          <p:cNvPr id="7" name="Picture 6">
            <a:extLst>
              <a:ext uri="{FF2B5EF4-FFF2-40B4-BE49-F238E27FC236}">
                <a16:creationId xmlns:a16="http://schemas.microsoft.com/office/drawing/2014/main" id="{A5EE96F9-CD96-1451-EF8B-79A544193ECB}"/>
              </a:ext>
            </a:extLst>
          </p:cNvPr>
          <p:cNvPicPr>
            <a:picLocks noChangeAspect="1"/>
          </p:cNvPicPr>
          <p:nvPr userDrawn="1"/>
        </p:nvPicPr>
        <p:blipFill>
          <a:blip r:embed="rId26">
            <a:extLst>
              <a:ext uri="{28A0092B-C50C-407E-A947-70E740481C1C}">
                <a14:useLocalDpi xmlns:a14="http://schemas.microsoft.com/office/drawing/2010/main" val="0"/>
              </a:ext>
            </a:extLst>
          </a:blip>
          <a:srcRect r="34118" b="85665"/>
          <a:stretch/>
        </p:blipFill>
        <p:spPr>
          <a:xfrm rot="5400000">
            <a:off x="-1249977" y="4912782"/>
            <a:ext cx="3195197" cy="695242"/>
          </a:xfrm>
          <a:prstGeom prst="rect">
            <a:avLst/>
          </a:prstGeom>
        </p:spPr>
      </p:pic>
    </p:spTree>
    <p:extLst>
      <p:ext uri="{BB962C8B-B14F-4D97-AF65-F5344CB8AC3E}">
        <p14:creationId xmlns:p14="http://schemas.microsoft.com/office/powerpoint/2010/main" val="406955086"/>
      </p:ext>
    </p:extLst>
  </p:cSld>
  <p:clrMap bg1="lt1" tx1="dk1" bg2="lt2" tx2="dk2" accent1="accent1" accent2="accent2" accent3="accent3" accent4="accent4" accent5="accent5" accent6="accent6" hlink="hlink" folHlink="folHlink"/>
  <p:sldLayoutIdLst>
    <p:sldLayoutId id="2147485479" r:id="rId1"/>
    <p:sldLayoutId id="2147485480" r:id="rId2"/>
    <p:sldLayoutId id="2147485481" r:id="rId3"/>
    <p:sldLayoutId id="2147485482" r:id="rId4"/>
    <p:sldLayoutId id="2147485483" r:id="rId5"/>
    <p:sldLayoutId id="2147485484" r:id="rId6"/>
    <p:sldLayoutId id="2147485485" r:id="rId7"/>
    <p:sldLayoutId id="2147485486" r:id="rId8"/>
    <p:sldLayoutId id="2147485487" r:id="rId9"/>
    <p:sldLayoutId id="2147485488" r:id="rId10"/>
    <p:sldLayoutId id="2147485489" r:id="rId11"/>
    <p:sldLayoutId id="2147485490" r:id="rId12"/>
    <p:sldLayoutId id="2147485491" r:id="rId13"/>
    <p:sldLayoutId id="2147485492" r:id="rId14"/>
    <p:sldLayoutId id="2147485493" r:id="rId15"/>
    <p:sldLayoutId id="2147485494" r:id="rId16"/>
    <p:sldLayoutId id="2147485495" r:id="rId17"/>
    <p:sldLayoutId id="2147485496" r:id="rId18"/>
    <p:sldLayoutId id="2147485497" r:id="rId19"/>
    <p:sldLayoutId id="2147485498" r:id="rId20"/>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guide id="8" pos="438">
          <p15:clr>
            <a:srgbClr val="F26B43"/>
          </p15:clr>
        </p15:guide>
        <p15:guide id="9" pos="7514">
          <p15:clr>
            <a:srgbClr val="F26B43"/>
          </p15:clr>
        </p15:guide>
        <p15:guide id="10" orient="horz" pos="36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3"/>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4" imgW="421" imgH="420" progId="TCLayout.ActiveDocument.1">
                  <p:embed/>
                </p:oleObj>
              </mc:Choice>
              <mc:Fallback>
                <p:oleObj name="think-cell Slide" r:id="rId34" imgW="421" imgH="420" progId="TCLayout.ActiveDocument.1">
                  <p:embed/>
                  <p:pic>
                    <p:nvPicPr>
                      <p:cNvPr id="4" name="Object 3" hidden="1"/>
                      <p:cNvPicPr/>
                      <p:nvPr/>
                    </p:nvPicPr>
                    <p:blipFill>
                      <a:blip r:embed="rId35"/>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6"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3518020665"/>
      </p:ext>
    </p:extLst>
  </p:cSld>
  <p:clrMap bg1="lt1" tx1="dk1" bg2="lt2" tx2="dk2" accent1="accent1" accent2="accent2" accent3="accent3" accent4="accent4" accent5="accent5" accent6="accent6" hlink="hlink" folHlink="folHlink"/>
  <p:sldLayoutIdLst>
    <p:sldLayoutId id="2147485526" r:id="rId1"/>
    <p:sldLayoutId id="2147485527" r:id="rId2"/>
    <p:sldLayoutId id="2147485528" r:id="rId3"/>
    <p:sldLayoutId id="2147485529" r:id="rId4"/>
    <p:sldLayoutId id="2147485530" r:id="rId5"/>
    <p:sldLayoutId id="2147485531" r:id="rId6"/>
    <p:sldLayoutId id="2147485532" r:id="rId7"/>
    <p:sldLayoutId id="2147485533" r:id="rId8"/>
    <p:sldLayoutId id="2147485534" r:id="rId9"/>
    <p:sldLayoutId id="2147485535" r:id="rId10"/>
    <p:sldLayoutId id="2147485536" r:id="rId11"/>
    <p:sldLayoutId id="2147485537" r:id="rId12"/>
    <p:sldLayoutId id="2147485538" r:id="rId13"/>
    <p:sldLayoutId id="2147485539" r:id="rId14"/>
    <p:sldLayoutId id="2147485540" r:id="rId15"/>
    <p:sldLayoutId id="2147485541" r:id="rId16"/>
    <p:sldLayoutId id="2147485542" r:id="rId17"/>
    <p:sldLayoutId id="2147485543" r:id="rId18"/>
    <p:sldLayoutId id="2147485544" r:id="rId19"/>
    <p:sldLayoutId id="2147485545" r:id="rId20"/>
    <p:sldLayoutId id="2147485546" r:id="rId21"/>
    <p:sldLayoutId id="2147485547" r:id="rId22"/>
    <p:sldLayoutId id="2147485548" r:id="rId23"/>
    <p:sldLayoutId id="2147485549" r:id="rId24"/>
    <p:sldLayoutId id="2147485550" r:id="rId25"/>
    <p:sldLayoutId id="2147485551" r:id="rId26"/>
    <p:sldLayoutId id="2147485552" r:id="rId27"/>
    <p:sldLayoutId id="2147485553" r:id="rId28"/>
    <p:sldLayoutId id="2147485554" r:id="rId29"/>
    <p:sldLayoutId id="2147485556" r:id="rId30"/>
    <p:sldLayoutId id="2147485557" r:id="rId31"/>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9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88.xml"/><Relationship Id="rId1" Type="http://schemas.openxmlformats.org/officeDocument/2006/relationships/tags" Target="../tags/tag28.xml"/><Relationship Id="rId4" Type="http://schemas.openxmlformats.org/officeDocument/2006/relationships/image" Target="../media/image46.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1.xml"/><Relationship Id="rId1" Type="http://schemas.openxmlformats.org/officeDocument/2006/relationships/tags" Target="../tags/tag29.xml"/><Relationship Id="rId6" Type="http://schemas.openxmlformats.org/officeDocument/2006/relationships/image" Target="../media/image2.emf"/><Relationship Id="rId5" Type="http://schemas.openxmlformats.org/officeDocument/2006/relationships/image" Target="../media/image46.emf"/><Relationship Id="rId4" Type="http://schemas.openxmlformats.org/officeDocument/2006/relationships/oleObject" Target="../embeddings/oleObject24.bin"/></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1.xml"/><Relationship Id="rId2" Type="http://schemas.openxmlformats.org/officeDocument/2006/relationships/tags" Target="../tags/tag31.xml"/><Relationship Id="rId1" Type="http://schemas.openxmlformats.org/officeDocument/2006/relationships/tags" Target="../tags/tag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5.xml.rels><?xml version="1.0" encoding="UTF-8" standalone="yes"?>
<Relationships xmlns="http://schemas.openxmlformats.org/package/2006/relationships"><Relationship Id="rId2" Type="http://schemas.openxmlformats.org/officeDocument/2006/relationships/hyperlink" Target="mailto:groupscmcomplaints@transnet.net" TargetMode="External"/><Relationship Id="rId1" Type="http://schemas.openxmlformats.org/officeDocument/2006/relationships/slideLayout" Target="../slideLayouts/slideLayout1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56.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0.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6.xml"/><Relationship Id="rId1" Type="http://schemas.openxmlformats.org/officeDocument/2006/relationships/slideLayout" Target="../slideLayouts/slideLayout150.xml"/><Relationship Id="rId4" Type="http://schemas.openxmlformats.org/officeDocument/2006/relationships/image" Target="../media/image50.em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53.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6.xml"/></Relationships>
</file>

<file path=ppt/slides/_rels/slide3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package" Target="../embeddings/Microsoft_Excel_Worksheet1.xlsx"/><Relationship Id="rId1" Type="http://schemas.openxmlformats.org/officeDocument/2006/relationships/slideLayout" Target="../slideLayouts/slideLayout15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970A7F7-B7C2-9A32-D753-B4BD38FD23DE}"/>
              </a:ext>
            </a:extLst>
          </p:cNvPr>
          <p:cNvGraphicFramePr>
            <a:graphicFrameLocks/>
          </p:cNvGraphicFramePr>
          <p:nvPr>
            <p:custDataLst>
              <p:tags r:id="rId1"/>
            </p:custDataLst>
            <p:extLst>
              <p:ext uri="{D42A27DB-BD31-4B8C-83A1-F6EECF244321}">
                <p14:modId xmlns:p14="http://schemas.microsoft.com/office/powerpoint/2010/main" val="28522024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4" name="think-cell data - do not delete" hidden="1">
                        <a:extLst>
                          <a:ext uri="{FF2B5EF4-FFF2-40B4-BE49-F238E27FC236}">
                            <a16:creationId xmlns:a16="http://schemas.microsoft.com/office/drawing/2014/main" id="{8970A7F7-B7C2-9A32-D753-B4BD38FD23D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AA954D7-BF45-3039-B3C0-3472CD1D47A0}"/>
              </a:ext>
            </a:extLst>
          </p:cNvPr>
          <p:cNvSpPr>
            <a:spLocks noGrp="1"/>
          </p:cNvSpPr>
          <p:nvPr>
            <p:ph type="title"/>
          </p:nvPr>
        </p:nvSpPr>
        <p:spPr>
          <a:xfrm>
            <a:off x="2366360" y="695258"/>
            <a:ext cx="7959459" cy="1631216"/>
          </a:xfrm>
        </p:spPr>
        <p:txBody>
          <a:bodyPr vert="horz" wrap="square" rIns="91440">
            <a:spAutoFit/>
          </a:bodyPr>
          <a:lstStyle/>
          <a:p>
            <a:r>
              <a:rPr lang="en-GB" sz="2000" dirty="0">
                <a:latin typeface="+mj-lt"/>
              </a:rPr>
              <a:t>NON-COMPULSORY BRIEFING SESSION FOR THE SUPPLY OF REFINED BULK FUEL, NATIONALLY, FOR A PERIOD OF FIVE (5) YEARS</a:t>
            </a:r>
            <a:br>
              <a:rPr lang="en-GB" dirty="0">
                <a:solidFill>
                  <a:schemeClr val="tx1">
                    <a:lumMod val="50000"/>
                    <a:lumOff val="50000"/>
                  </a:schemeClr>
                </a:solidFill>
                <a:latin typeface="+mj-lt"/>
              </a:rPr>
            </a:br>
            <a:r>
              <a:rPr lang="en-US" dirty="0">
                <a:solidFill>
                  <a:schemeClr val="tx1">
                    <a:lumMod val="50000"/>
                    <a:lumOff val="50000"/>
                  </a:schemeClr>
                </a:solidFill>
                <a:latin typeface="+mj-lt"/>
              </a:rPr>
              <a:t> </a:t>
            </a:r>
          </a:p>
        </p:txBody>
      </p:sp>
      <p:sp>
        <p:nvSpPr>
          <p:cNvPr id="3" name="Text Placeholder 2">
            <a:extLst>
              <a:ext uri="{FF2B5EF4-FFF2-40B4-BE49-F238E27FC236}">
                <a16:creationId xmlns:a16="http://schemas.microsoft.com/office/drawing/2014/main" id="{D1AC927B-ABC4-427F-E06C-59B368EDB308}"/>
              </a:ext>
            </a:extLst>
          </p:cNvPr>
          <p:cNvSpPr>
            <a:spLocks noGrp="1"/>
          </p:cNvSpPr>
          <p:nvPr>
            <p:ph type="body" sz="quarter" idx="13"/>
          </p:nvPr>
        </p:nvSpPr>
        <p:spPr>
          <a:xfrm>
            <a:off x="3025620" y="5457558"/>
            <a:ext cx="5650523" cy="1410368"/>
          </a:xfrm>
        </p:spPr>
        <p:txBody>
          <a:bodyPr/>
          <a:lstStyle/>
          <a:p>
            <a:r>
              <a:rPr lang="en-US" dirty="0">
                <a:solidFill>
                  <a:schemeClr val="tx1"/>
                </a:solidFill>
                <a:latin typeface="+mj-lt"/>
              </a:rPr>
              <a:t>RFP No: TCC/2025/09/0002/106003/RFP</a:t>
            </a:r>
          </a:p>
          <a:p>
            <a:r>
              <a:rPr lang="en-US" dirty="0">
                <a:solidFill>
                  <a:schemeClr val="tx1"/>
                </a:solidFill>
                <a:latin typeface="+mj-lt"/>
              </a:rPr>
              <a:t>Date: 17 August 2026  </a:t>
            </a:r>
          </a:p>
          <a:p>
            <a:r>
              <a:rPr lang="en-US" dirty="0">
                <a:solidFill>
                  <a:schemeClr val="tx1"/>
                </a:solidFill>
                <a:latin typeface="+mj-lt"/>
              </a:rPr>
              <a:t>Mthokozisi Nkosi</a:t>
            </a:r>
          </a:p>
        </p:txBody>
      </p:sp>
    </p:spTree>
    <p:extLst>
      <p:ext uri="{BB962C8B-B14F-4D97-AF65-F5344CB8AC3E}">
        <p14:creationId xmlns:p14="http://schemas.microsoft.com/office/powerpoint/2010/main" val="181806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DD71E-BF31-7428-AEBE-2457769A3330}"/>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D2B9F70-5E73-B0C1-106F-1B6F010CFFF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3D2B9F70-5E73-B0C1-106F-1B6F010CFFF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reeform 2">
            <a:extLst>
              <a:ext uri="{FF2B5EF4-FFF2-40B4-BE49-F238E27FC236}">
                <a16:creationId xmlns:a16="http://schemas.microsoft.com/office/drawing/2014/main" id="{F9BD62A7-2888-FF12-CD85-0C910EAD0265}"/>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4" name="Rectangle 3">
            <a:extLst>
              <a:ext uri="{FF2B5EF4-FFF2-40B4-BE49-F238E27FC236}">
                <a16:creationId xmlns:a16="http://schemas.microsoft.com/office/drawing/2014/main" id="{D950979E-CB94-82FA-3A20-5B21E4574F63}"/>
              </a:ext>
            </a:extLst>
          </p:cNvPr>
          <p:cNvSpPr/>
          <p:nvPr/>
        </p:nvSpPr>
        <p:spPr>
          <a:xfrm>
            <a:off x="11588593" y="6534855"/>
            <a:ext cx="520704" cy="214315"/>
          </a:xfrm>
          <a:prstGeom prst="rect">
            <a:avLst/>
          </a:prstGeom>
        </p:spPr>
        <p:txBody>
          <a:bodyPr vert="horz" lIns="0" tIns="0" rIns="0" bIns="46012" rtlCol="0" anchor="b"/>
          <a:lstStyle/>
          <a:p>
            <a:pPr marL="0" marR="0" lvl="0" indent="0" algn="r" defTabSz="457200" rtl="0" eaLnBrk="1" fontAlgn="auto" latinLnBrk="0" hangingPunct="1">
              <a:lnSpc>
                <a:spcPct val="100000"/>
              </a:lnSpc>
              <a:spcBef>
                <a:spcPts val="0"/>
              </a:spcBef>
              <a:spcAft>
                <a:spcPts val="0"/>
              </a:spcAft>
              <a:buClrTx/>
              <a:buSzTx/>
              <a:buFontTx/>
              <a:buNone/>
              <a:tabLst/>
              <a:defRPr/>
            </a:pPr>
            <a:fld id="{6ED65CF5-D76E-45E1-818D-9A8AC32524F3}" type="slidenum">
              <a:rPr kumimoji="0" lang="en-ZA" sz="900" b="1" i="0" u="none" strike="noStrike" kern="1200" cap="none" spc="0" normalizeH="0" baseline="0" noProof="0" smtClean="0">
                <a:ln>
                  <a:noFill/>
                </a:ln>
                <a:solidFill>
                  <a:srgbClr val="FFFFFF"/>
                </a:solidFill>
                <a:effectLst/>
                <a:uLnTx/>
                <a:uFillTx/>
                <a:latin typeface="Tahom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ZA" sz="767" b="1" i="0" u="none" strike="noStrike" kern="1200" cap="none" spc="0" normalizeH="0" baseline="0" noProof="0">
              <a:ln>
                <a:noFill/>
              </a:ln>
              <a:solidFill>
                <a:srgbClr val="FFFFFF"/>
              </a:solidFill>
              <a:effectLst/>
              <a:uLnTx/>
              <a:uFillTx/>
              <a:latin typeface="Tahoma"/>
              <a:ea typeface="+mn-ea"/>
              <a:cs typeface="+mn-cs"/>
            </a:endParaRPr>
          </a:p>
        </p:txBody>
      </p:sp>
      <p:pic>
        <p:nvPicPr>
          <p:cNvPr id="5" name="Picture 4">
            <a:extLst>
              <a:ext uri="{FF2B5EF4-FFF2-40B4-BE49-F238E27FC236}">
                <a16:creationId xmlns:a16="http://schemas.microsoft.com/office/drawing/2014/main" id="{185D4B95-A442-4CAE-6729-2965B347C23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graphicFrame>
        <p:nvGraphicFramePr>
          <p:cNvPr id="2" name="Table 1">
            <a:extLst>
              <a:ext uri="{FF2B5EF4-FFF2-40B4-BE49-F238E27FC236}">
                <a16:creationId xmlns:a16="http://schemas.microsoft.com/office/drawing/2014/main" id="{0755AA91-E244-C504-16E6-CB1F96CD358E}"/>
              </a:ext>
            </a:extLst>
          </p:cNvPr>
          <p:cNvGraphicFramePr>
            <a:graphicFrameLocks noGrp="1"/>
          </p:cNvGraphicFramePr>
          <p:nvPr>
            <p:extLst>
              <p:ext uri="{D42A27DB-BD31-4B8C-83A1-F6EECF244321}">
                <p14:modId xmlns:p14="http://schemas.microsoft.com/office/powerpoint/2010/main" val="177846392"/>
              </p:ext>
            </p:extLst>
          </p:nvPr>
        </p:nvGraphicFramePr>
        <p:xfrm>
          <a:off x="1612193" y="1520018"/>
          <a:ext cx="7899451" cy="3657033"/>
        </p:xfrm>
        <a:graphic>
          <a:graphicData uri="http://schemas.openxmlformats.org/drawingml/2006/table">
            <a:tbl>
              <a:tblPr bandRow="1">
                <a:tableStyleId>{5C22544A-7EE6-4342-B048-85BDC9FD1C3A}</a:tableStyleId>
              </a:tblPr>
              <a:tblGrid>
                <a:gridCol w="645838">
                  <a:extLst>
                    <a:ext uri="{9D8B030D-6E8A-4147-A177-3AD203B41FA5}">
                      <a16:colId xmlns:a16="http://schemas.microsoft.com/office/drawing/2014/main" val="4234303538"/>
                    </a:ext>
                  </a:extLst>
                </a:gridCol>
                <a:gridCol w="3718563">
                  <a:extLst>
                    <a:ext uri="{9D8B030D-6E8A-4147-A177-3AD203B41FA5}">
                      <a16:colId xmlns:a16="http://schemas.microsoft.com/office/drawing/2014/main" val="2774135269"/>
                    </a:ext>
                  </a:extLst>
                </a:gridCol>
                <a:gridCol w="3535050">
                  <a:extLst>
                    <a:ext uri="{9D8B030D-6E8A-4147-A177-3AD203B41FA5}">
                      <a16:colId xmlns:a16="http://schemas.microsoft.com/office/drawing/2014/main" val="2161144222"/>
                    </a:ext>
                  </a:extLst>
                </a:gridCol>
              </a:tblGrid>
              <a:tr h="186998">
                <a:tc>
                  <a:txBody>
                    <a:bodyPr/>
                    <a:lstStyle/>
                    <a:p>
                      <a:pPr marL="0" algn="l" rtl="0" eaLnBrk="1" fontAlgn="base" latinLnBrk="0" hangingPunct="1">
                        <a:lnSpc>
                          <a:spcPct val="150000"/>
                        </a:lnSpc>
                        <a:buNone/>
                      </a:pPr>
                      <a:r>
                        <a:rPr lang="en-GB" sz="1400" b="1" i="0" u="none" strike="noStrike" kern="1200" dirty="0">
                          <a:solidFill>
                            <a:srgbClr val="FFFFFF"/>
                          </a:solidFill>
                          <a:effectLst/>
                          <a:latin typeface="+mn-lt"/>
                        </a:rPr>
                        <a:t>ITEM</a:t>
                      </a:r>
                      <a:endParaRPr lang="en-GB" sz="1400" b="0" i="0" u="none" strike="noStrike" dirty="0">
                        <a:effectLst/>
                        <a:latin typeface="+mn-lt"/>
                      </a:endParaRP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tc>
                  <a:txBody>
                    <a:bodyPr/>
                    <a:lstStyle/>
                    <a:p>
                      <a:pPr marL="0" algn="l" rtl="0" eaLnBrk="1" fontAlgn="base" latinLnBrk="0" hangingPunct="1">
                        <a:lnSpc>
                          <a:spcPct val="150000"/>
                        </a:lnSpc>
                        <a:buNone/>
                      </a:pPr>
                      <a:r>
                        <a:rPr lang="en-GB" sz="1400" b="1" i="0" u="none" strike="noStrike" kern="1200" dirty="0">
                          <a:solidFill>
                            <a:schemeClr val="bg1"/>
                          </a:solidFill>
                          <a:effectLst/>
                          <a:latin typeface="+mn-lt"/>
                        </a:rPr>
                        <a:t>PROCEEDINGS</a:t>
                      </a:r>
                      <a:endParaRPr lang="en-GB" sz="1400" b="0" i="0" u="none" strike="noStrike" dirty="0">
                        <a:solidFill>
                          <a:schemeClr val="bg1"/>
                        </a:solidFill>
                        <a:effectLst/>
                        <a:latin typeface="+mn-lt"/>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tc>
                  <a:txBody>
                    <a:bodyPr/>
                    <a:lstStyle/>
                    <a:p>
                      <a:pPr marL="0" algn="l" rtl="0" eaLnBrk="1" fontAlgn="base" latinLnBrk="0" hangingPunct="1">
                        <a:lnSpc>
                          <a:spcPct val="150000"/>
                        </a:lnSpc>
                        <a:buNone/>
                      </a:pPr>
                      <a:r>
                        <a:rPr lang="en-GB" sz="1400" b="1" i="0" u="none" strike="noStrike" dirty="0">
                          <a:solidFill>
                            <a:schemeClr val="bg1"/>
                          </a:solidFill>
                          <a:effectLst/>
                          <a:latin typeface="+mn-lt"/>
                        </a:rPr>
                        <a:t>PRESENTER</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solidFill>
                      <a:srgbClr val="7DBA00"/>
                    </a:solidFill>
                  </a:tcPr>
                </a:tc>
                <a:extLst>
                  <a:ext uri="{0D108BD9-81ED-4DB2-BD59-A6C34878D82A}">
                    <a16:rowId xmlns:a16="http://schemas.microsoft.com/office/drawing/2014/main" val="2741545311"/>
                  </a:ext>
                </a:extLst>
              </a:tr>
              <a:tr h="320040">
                <a:tc>
                  <a:txBody>
                    <a:bodyPr/>
                    <a:lstStyle/>
                    <a:p>
                      <a:pPr marL="0" algn="ctr" rtl="0" eaLnBrk="1" fontAlgn="base" latinLnBrk="0" hangingPunct="1">
                        <a:lnSpc>
                          <a:spcPct val="150000"/>
                        </a:lnSpc>
                        <a:buNone/>
                      </a:pPr>
                      <a:r>
                        <a:rPr lang="en-GB" sz="1400" b="0" i="0" u="none" strike="noStrike" kern="1200" dirty="0">
                          <a:solidFill>
                            <a:srgbClr val="000000"/>
                          </a:solidFill>
                          <a:effectLst/>
                          <a:latin typeface="+mn-lt"/>
                          <a:ea typeface="+mn-ea"/>
                          <a:cs typeface="+mn-cs"/>
                        </a:rPr>
                        <a:t>1.</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Welcome, Introduction &amp; Disclaimer</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Moalosi Borotho</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607449070"/>
                  </a:ext>
                </a:extLst>
              </a:tr>
              <a:tr h="320040">
                <a:tc>
                  <a:txBody>
                    <a:bodyPr/>
                    <a:lstStyle/>
                    <a:p>
                      <a:pPr marL="0" algn="ctr" rtl="0" eaLnBrk="1" fontAlgn="base" latinLnBrk="0" hangingPunct="1">
                        <a:lnSpc>
                          <a:spcPct val="150000"/>
                        </a:lnSpc>
                        <a:buNone/>
                      </a:pPr>
                      <a:r>
                        <a:rPr lang="en-GB" sz="1400" b="0" i="0" u="none" strike="noStrike" kern="1200" dirty="0">
                          <a:solidFill>
                            <a:srgbClr val="000000"/>
                          </a:solidFill>
                          <a:effectLst/>
                          <a:latin typeface="+mn-lt"/>
                          <a:ea typeface="+mn-ea"/>
                          <a:cs typeface="+mn-cs"/>
                        </a:rPr>
                        <a:t>2.</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Key Points and General Information</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3060991282"/>
                  </a:ext>
                </a:extLst>
              </a:tr>
              <a:tr h="320040">
                <a:tc>
                  <a:txBody>
                    <a:bodyPr/>
                    <a:lstStyle/>
                    <a:p>
                      <a:pPr marL="0" algn="ctr" rtl="0" eaLnBrk="1" fontAlgn="base" latinLnBrk="0" hangingPunct="1">
                        <a:lnSpc>
                          <a:spcPct val="150000"/>
                        </a:lnSpc>
                        <a:buNone/>
                      </a:pPr>
                      <a:r>
                        <a:rPr lang="en-ZA" sz="1400" b="0" i="0" u="none" strike="noStrike" kern="1200" dirty="0">
                          <a:solidFill>
                            <a:srgbClr val="000000"/>
                          </a:solidFill>
                          <a:effectLst/>
                          <a:latin typeface="+mn-lt"/>
                          <a:ea typeface="+mn-ea"/>
                          <a:cs typeface="+mn-cs"/>
                        </a:rPr>
                        <a:t>3.</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US" sz="1400" b="0" i="0" u="none" strike="noStrike" dirty="0">
                          <a:effectLst/>
                          <a:latin typeface="+mn-lt"/>
                        </a:rPr>
                        <a:t>Scope of Requirements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US" sz="1400" b="0" i="0" u="none" strike="noStrike" dirty="0">
                          <a:effectLst/>
                          <a:latin typeface="+mn-lt"/>
                        </a:rPr>
                        <a:t>Sandile Shange</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4213839844"/>
                  </a:ext>
                </a:extLst>
              </a:tr>
              <a:tr h="320040">
                <a:tc>
                  <a:txBody>
                    <a:bodyPr/>
                    <a:lstStyle/>
                    <a:p>
                      <a:pPr marL="0" algn="ctr" rtl="0" eaLnBrk="1" fontAlgn="base" latinLnBrk="0" hangingPunct="1">
                        <a:lnSpc>
                          <a:spcPct val="150000"/>
                        </a:lnSpc>
                        <a:buNone/>
                      </a:pPr>
                      <a:r>
                        <a:rPr lang="en-GB" sz="1400" b="0" i="0" u="none" strike="noStrike" kern="1200" dirty="0">
                          <a:solidFill>
                            <a:srgbClr val="000000"/>
                          </a:solidFill>
                          <a:effectLst/>
                          <a:latin typeface="+mn-lt"/>
                          <a:ea typeface="+mn-ea"/>
                          <a:cs typeface="+mn-cs"/>
                        </a:rPr>
                        <a:t>4.</a:t>
                      </a:r>
                      <a:endParaRPr lang="en-ZA" sz="1400" b="0" i="0" u="none" strike="noStrike" kern="1200" dirty="0">
                        <a:solidFill>
                          <a:srgbClr val="000000"/>
                        </a:solidFill>
                        <a:effectLst/>
                        <a:latin typeface="+mn-lt"/>
                        <a:ea typeface="+mn-ea"/>
                        <a:cs typeface="+mn-cs"/>
                      </a:endParaRP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B-BBEE, Specific Goals and Joint Ventures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algn="l" rtl="0" eaLnBrk="1" fontAlgn="base" latinLnBrk="0" hangingPunct="1">
                        <a:lnSpc>
                          <a:spcPct val="150000"/>
                        </a:lnSpc>
                        <a:buNone/>
                      </a:pPr>
                      <a:r>
                        <a:rPr lang="en-GB" sz="1400" b="0" i="0" u="none" strike="noStrike" dirty="0">
                          <a:effectLst/>
                          <a:latin typeface="+mn-lt"/>
                        </a:rPr>
                        <a:t>Vuyokazi Nkwagatse</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3593411201"/>
                  </a:ext>
                </a:extLst>
              </a:tr>
              <a:tr h="320040">
                <a:tc>
                  <a:txBody>
                    <a:bodyPr/>
                    <a:lstStyle/>
                    <a:p>
                      <a:pPr marL="0" algn="ctr" rtl="0" eaLnBrk="1" fontAlgn="base" latinLnBrk="0" hangingPunct="1">
                        <a:lnSpc>
                          <a:spcPct val="150000"/>
                        </a:lnSpc>
                        <a:buNone/>
                      </a:pPr>
                      <a:r>
                        <a:rPr lang="en-ZA" sz="1400" b="0" i="0" u="none" strike="noStrike" kern="1200" dirty="0">
                          <a:solidFill>
                            <a:schemeClr val="tx1"/>
                          </a:solidFill>
                          <a:effectLst/>
                          <a:latin typeface="+mn-lt"/>
                          <a:ea typeface="+mn-ea"/>
                          <a:cs typeface="+mn-cs"/>
                        </a:rPr>
                        <a:t>5.</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Evaluation Methodology</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918411024"/>
                  </a:ext>
                </a:extLst>
              </a:tr>
              <a:tr h="320040">
                <a:tc>
                  <a:txBody>
                    <a:bodyPr/>
                    <a:lstStyle/>
                    <a:p>
                      <a:pPr marL="0" algn="ctr" rtl="0" eaLnBrk="1" fontAlgn="base" latinLnBrk="0" hangingPunct="1">
                        <a:lnSpc>
                          <a:spcPct val="150000"/>
                        </a:lnSpc>
                        <a:buNone/>
                      </a:pPr>
                      <a:r>
                        <a:rPr lang="en-GB" sz="1400" b="0" i="0" u="none" strike="noStrike" kern="1200" dirty="0">
                          <a:solidFill>
                            <a:schemeClr val="tx1"/>
                          </a:solidFill>
                          <a:effectLst/>
                          <a:latin typeface="+mn-lt"/>
                          <a:ea typeface="+mn-ea"/>
                          <a:cs typeface="+mn-cs"/>
                        </a:rPr>
                        <a:t>6.</a:t>
                      </a:r>
                      <a:endParaRPr lang="en-ZA" sz="1400" b="0" i="0" u="none" strike="noStrike" kern="1200" dirty="0">
                        <a:solidFill>
                          <a:schemeClr val="tx1"/>
                        </a:solidFill>
                        <a:effectLst/>
                        <a:latin typeface="+mn-lt"/>
                        <a:ea typeface="+mn-ea"/>
                        <a:cs typeface="+mn-cs"/>
                      </a:endParaRP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Technical Evaluation Criteria</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2945702361"/>
                  </a:ext>
                </a:extLst>
              </a:tr>
              <a:tr h="320040">
                <a:tc>
                  <a:txBody>
                    <a:bodyPr/>
                    <a:lstStyle/>
                    <a:p>
                      <a:pPr marL="0" algn="ctr" rtl="0" eaLnBrk="1" fontAlgn="base" latinLnBrk="0" hangingPunct="1">
                        <a:lnSpc>
                          <a:spcPct val="150000"/>
                        </a:lnSpc>
                        <a:buNone/>
                      </a:pPr>
                      <a:r>
                        <a:rPr lang="en-ZA" sz="1400" b="0" i="0" u="none" strike="noStrike" kern="1200" dirty="0">
                          <a:solidFill>
                            <a:srgbClr val="000000"/>
                          </a:solidFill>
                          <a:effectLst/>
                          <a:latin typeface="+mn-lt"/>
                          <a:ea typeface="+mn-ea"/>
                          <a:cs typeface="+mn-cs"/>
                        </a:rPr>
                        <a:t>7.</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Commercial and Pricing Requirements</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Tshephisho Mahloana</a:t>
                      </a:r>
                      <a:endParaRPr lang="en-ZA" sz="1400" b="0" i="0" u="none" strike="noStrike" kern="1200" dirty="0">
                        <a:solidFill>
                          <a:srgbClr val="000000"/>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836144872"/>
                  </a:ext>
                </a:extLst>
              </a:tr>
              <a:tr h="320040">
                <a:tc>
                  <a:txBody>
                    <a:bodyPr/>
                    <a:lstStyle/>
                    <a:p>
                      <a:pPr marL="0" marR="0" lvl="0" indent="0" algn="ctr" defTabSz="779173" rtl="0" eaLnBrk="1" fontAlgn="base"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8.</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GB" sz="1400" b="0" i="0" u="none" strike="noStrike" kern="1200" dirty="0">
                          <a:solidFill>
                            <a:srgbClr val="000000"/>
                          </a:solidFill>
                          <a:effectLst/>
                          <a:latin typeface="+mn-lt"/>
                          <a:ea typeface="+mn-ea"/>
                          <a:cs typeface="+mn-cs"/>
                        </a:rPr>
                        <a:t>Continuity of Evaluation Process</a:t>
                      </a:r>
                      <a:endParaRPr lang="en-ZA" sz="1400" b="0" i="0" u="none" strike="noStrike" kern="1200" dirty="0">
                        <a:solidFill>
                          <a:srgbClr val="000000"/>
                        </a:solidFill>
                        <a:effectLst/>
                        <a:latin typeface="+mn-lt"/>
                        <a:ea typeface="+mn-ea"/>
                        <a:cs typeface="+mn-cs"/>
                      </a:endParaRP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Mthokozisi Nkosi</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565294254"/>
                  </a:ext>
                </a:extLst>
              </a:tr>
              <a:tr h="365760">
                <a:tc>
                  <a:txBody>
                    <a:bodyPr/>
                    <a:lstStyle/>
                    <a:p>
                      <a:pPr marL="0" algn="ctr" rtl="0" eaLnBrk="1" fontAlgn="base" latinLnBrk="0" hangingPunct="1">
                        <a:lnSpc>
                          <a:spcPct val="150000"/>
                        </a:lnSpc>
                        <a:buNone/>
                      </a:pPr>
                      <a:r>
                        <a:rPr lang="en-ZA" sz="1400" b="0" i="0" u="none" strike="noStrike" kern="1200" dirty="0">
                          <a:solidFill>
                            <a:srgbClr val="000000"/>
                          </a:solidFill>
                          <a:effectLst/>
                          <a:latin typeface="+mn-lt"/>
                          <a:ea typeface="+mn-ea"/>
                          <a:cs typeface="+mn-cs"/>
                        </a:rPr>
                        <a:t>9.</a:t>
                      </a:r>
                    </a:p>
                  </a:txBody>
                  <a:tcPr marL="89154" marR="89154" marT="44577" marB="44577" anchor="ctr">
                    <a:lnL w="9525" cap="flat" cmpd="sng" algn="ctr">
                      <a:solidFill>
                        <a:srgbClr val="7CBA00"/>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Questions and Closure</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tc>
                  <a:txBody>
                    <a:bodyPr/>
                    <a:lstStyle/>
                    <a:p>
                      <a:pPr marL="0" marR="0" lvl="0" indent="0" algn="l" defTabSz="779173" rtl="0" eaLnBrk="1" fontAlgn="auto" latinLnBrk="0" hangingPunct="1">
                        <a:lnSpc>
                          <a:spcPct val="150000"/>
                        </a:lnSpc>
                        <a:spcBef>
                          <a:spcPts val="0"/>
                        </a:spcBef>
                        <a:spcAft>
                          <a:spcPts val="0"/>
                        </a:spcAft>
                        <a:buClrTx/>
                        <a:buSzTx/>
                        <a:buFontTx/>
                        <a:buNone/>
                        <a:tabLst/>
                        <a:defRPr/>
                      </a:pPr>
                      <a:r>
                        <a:rPr lang="en-ZA" sz="1400" b="0" i="0" u="none" strike="noStrike" kern="1200" dirty="0">
                          <a:solidFill>
                            <a:srgbClr val="000000"/>
                          </a:solidFill>
                          <a:effectLst/>
                          <a:latin typeface="+mn-lt"/>
                          <a:ea typeface="+mn-ea"/>
                          <a:cs typeface="+mn-cs"/>
                        </a:rPr>
                        <a:t>Moalosi Borotho</a:t>
                      </a:r>
                    </a:p>
                  </a:txBody>
                  <a:tcPr marL="89154" marR="89154" marT="44577" marB="4457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7CBA00"/>
                      </a:solidFill>
                      <a:prstDash val="solid"/>
                      <a:round/>
                      <a:headEnd type="none" w="med" len="med"/>
                      <a:tailEnd type="none" w="med" len="med"/>
                    </a:lnT>
                    <a:lnB w="9525" cap="flat" cmpd="sng" algn="ctr">
                      <a:solidFill>
                        <a:srgbClr val="7CBA00"/>
                      </a:solidFill>
                      <a:prstDash val="solid"/>
                      <a:round/>
                      <a:headEnd type="none" w="med" len="med"/>
                      <a:tailEnd type="none" w="med" len="med"/>
                    </a:lnB>
                    <a:noFill/>
                  </a:tcPr>
                </a:tc>
                <a:extLst>
                  <a:ext uri="{0D108BD9-81ED-4DB2-BD59-A6C34878D82A}">
                    <a16:rowId xmlns:a16="http://schemas.microsoft.com/office/drawing/2014/main" val="696931193"/>
                  </a:ext>
                </a:extLst>
              </a:tr>
            </a:tbl>
          </a:graphicData>
        </a:graphic>
      </p:graphicFrame>
      <p:sp>
        <p:nvSpPr>
          <p:cNvPr id="14" name="TextBox 13">
            <a:extLst>
              <a:ext uri="{FF2B5EF4-FFF2-40B4-BE49-F238E27FC236}">
                <a16:creationId xmlns:a16="http://schemas.microsoft.com/office/drawing/2014/main" id="{ECDEE22E-F2C7-7AF0-9801-E50D03014A9E}"/>
              </a:ext>
            </a:extLst>
          </p:cNvPr>
          <p:cNvSpPr txBox="1"/>
          <p:nvPr/>
        </p:nvSpPr>
        <p:spPr>
          <a:xfrm>
            <a:off x="350845" y="428935"/>
            <a:ext cx="1515351"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Apex New Bold" panose="02010600040501010103" pitchFamily="2" charset="77"/>
              </a:rPr>
              <a:t>C</a:t>
            </a:r>
            <a:r>
              <a:rPr lang="en-ZA" sz="2800" b="1" dirty="0" err="1">
                <a:solidFill>
                  <a:srgbClr val="000000"/>
                </a:solidFill>
                <a:latin typeface="Apex New Bold" panose="02010600040501010103" pitchFamily="2" charset="77"/>
              </a:rPr>
              <a:t>ontents</a:t>
            </a:r>
            <a:endParaRPr kumimoji="0" lang="en-ZA" sz="2800" b="1" i="0" u="none" strike="noStrike" kern="1200" cap="none" spc="0" normalizeH="0" baseline="0" noProof="0" dirty="0">
              <a:ln>
                <a:noFill/>
              </a:ln>
              <a:solidFill>
                <a:srgbClr val="000000"/>
              </a:solidFill>
              <a:effectLst/>
              <a:uLnTx/>
              <a:uFillTx/>
              <a:latin typeface="Apex New Bold" panose="02010600040501010103" pitchFamily="2" charset="77"/>
              <a:ea typeface="+mn-ea"/>
              <a:cs typeface="+mn-cs"/>
            </a:endParaRPr>
          </a:p>
        </p:txBody>
      </p:sp>
    </p:spTree>
    <p:extLst>
      <p:ext uri="{BB962C8B-B14F-4D97-AF65-F5344CB8AC3E}">
        <p14:creationId xmlns:p14="http://schemas.microsoft.com/office/powerpoint/2010/main" val="153807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184AC605-290F-E5C2-B31A-BF22CFF113B4}"/>
              </a:ext>
            </a:extLst>
          </p:cNvPr>
          <p:cNvSpPr>
            <a:spLocks noGrp="1"/>
          </p:cNvSpPr>
          <p:nvPr>
            <p:ph type="title"/>
          </p:nvPr>
        </p:nvSpPr>
        <p:spPr>
          <a:xfrm>
            <a:off x="-424296" y="321118"/>
            <a:ext cx="8651202" cy="523220"/>
          </a:xfrm>
          <a:prstGeom prst="rect">
            <a:avLst/>
          </a:prstGeom>
        </p:spPr>
        <p:txBody>
          <a:bodyPr wrap="square">
            <a:spAutoFit/>
          </a:bodyPr>
          <a:lstStyle/>
          <a:p>
            <a:r>
              <a:rPr lang="en-US" dirty="0">
                <a:latin typeface="Tahoma" panose="020B0604030504040204" pitchFamily="34" charset="0"/>
                <a:ea typeface="Tahoma" panose="020B0604030504040204" pitchFamily="34" charset="0"/>
                <a:cs typeface="Tahoma" panose="020B0604030504040204" pitchFamily="34" charset="0"/>
              </a:rPr>
              <a:t>1. Welcome, Introduction &amp; Disclaimer</a:t>
            </a:r>
            <a:endParaRPr lang="en-ZA"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nvGrpSpPr>
          <p:cNvPr id="4" name="Group 3">
            <a:extLst>
              <a:ext uri="{FF2B5EF4-FFF2-40B4-BE49-F238E27FC236}">
                <a16:creationId xmlns:a16="http://schemas.microsoft.com/office/drawing/2014/main" id="{F56D60E3-5C8A-7CD1-3E26-74D3B7786D38}"/>
              </a:ext>
            </a:extLst>
          </p:cNvPr>
          <p:cNvGrpSpPr>
            <a:grpSpLocks/>
          </p:cNvGrpSpPr>
          <p:nvPr/>
        </p:nvGrpSpPr>
        <p:grpSpPr bwMode="auto">
          <a:xfrm>
            <a:off x="816429" y="1308482"/>
            <a:ext cx="10080171" cy="2062103"/>
            <a:chOff x="273937" y="2765037"/>
            <a:chExt cx="6016246" cy="2708539"/>
          </a:xfrm>
          <a:solidFill>
            <a:schemeClr val="accent6">
              <a:lumMod val="60000"/>
              <a:lumOff val="40000"/>
            </a:schemeClr>
          </a:solidFill>
        </p:grpSpPr>
        <p:sp>
          <p:nvSpPr>
            <p:cNvPr id="5" name="Freeform 5">
              <a:extLst>
                <a:ext uri="{FF2B5EF4-FFF2-40B4-BE49-F238E27FC236}">
                  <a16:creationId xmlns:a16="http://schemas.microsoft.com/office/drawing/2014/main" id="{CE23C8B3-49AB-1523-7F77-DAA6B003E2FD}"/>
                </a:ext>
              </a:extLst>
            </p:cNvPr>
            <p:cNvSpPr>
              <a:spLocks/>
            </p:cNvSpPr>
            <p:nvPr>
              <p:custDataLst>
                <p:tags r:id="rId1"/>
              </p:custDataLst>
            </p:nvPr>
          </p:nvSpPr>
          <p:spPr bwMode="auto">
            <a:xfrm>
              <a:off x="273937" y="2765037"/>
              <a:ext cx="1374598" cy="2708539"/>
            </a:xfrm>
            <a:custGeom>
              <a:avLst/>
              <a:gdLst/>
              <a:ahLst/>
              <a:cxnLst>
                <a:cxn ang="0">
                  <a:pos x="0" y="0"/>
                </a:cxn>
                <a:cxn ang="0">
                  <a:pos x="1048" y="0"/>
                </a:cxn>
                <a:cxn ang="0">
                  <a:pos x="1152" y="288"/>
                </a:cxn>
                <a:cxn ang="0">
                  <a:pos x="1048" y="576"/>
                </a:cxn>
                <a:cxn ang="0">
                  <a:pos x="0" y="576"/>
                </a:cxn>
                <a:cxn ang="0">
                  <a:pos x="0" y="288"/>
                </a:cxn>
                <a:cxn ang="0">
                  <a:pos x="0" y="0"/>
                </a:cxn>
              </a:cxnLst>
              <a:rect l="0" t="0" r="r" b="b"/>
              <a:pathLst>
                <a:path w="1152" h="576">
                  <a:moveTo>
                    <a:pt x="0" y="0"/>
                  </a:moveTo>
                  <a:lnTo>
                    <a:pt x="1048" y="0"/>
                  </a:lnTo>
                  <a:lnTo>
                    <a:pt x="1152" y="288"/>
                  </a:lnTo>
                  <a:lnTo>
                    <a:pt x="1048" y="576"/>
                  </a:lnTo>
                  <a:lnTo>
                    <a:pt x="0" y="576"/>
                  </a:lnTo>
                  <a:lnTo>
                    <a:pt x="0" y="288"/>
                  </a:lnTo>
                  <a:lnTo>
                    <a:pt x="0" y="0"/>
                  </a:lnTo>
                  <a:close/>
                </a:path>
              </a:pathLst>
            </a:custGeom>
            <a:grpFill/>
            <a:ln w="9525" algn="ctr">
              <a:solidFill>
                <a:sysClr val="windowText" lastClr="000000"/>
              </a:solidFill>
              <a:miter lim="800000"/>
              <a:headEnd/>
              <a:tailEnd/>
            </a:ln>
          </p:spPr>
          <p:txBody>
            <a:bodyPr lIns="93277" tIns="46639" rIns="93277" bIns="46639" anchor="ctr"/>
            <a:lstStyle/>
            <a:p>
              <a:pPr marL="0" marR="0" lvl="0" indent="0" algn="l" defTabSz="955675" rtl="0" eaLnBrk="1" fontAlgn="auto" latinLnBrk="0" hangingPunct="1">
                <a:lnSpc>
                  <a:spcPct val="100000"/>
                </a:lnSpc>
                <a:spcBef>
                  <a:spcPts val="0"/>
                </a:spcBef>
                <a:spcAft>
                  <a:spcPts val="0"/>
                </a:spcAft>
                <a:buClrTx/>
                <a:buSzTx/>
                <a:buFontTx/>
                <a:buNone/>
                <a:tabLst/>
                <a:defRPr/>
              </a:pPr>
              <a:r>
                <a:rPr kumimoji="0" lang="en-ZA" sz="28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Team</a:t>
              </a:r>
            </a:p>
          </p:txBody>
        </p:sp>
        <p:sp>
          <p:nvSpPr>
            <p:cNvPr id="6" name="TextBox 21">
              <a:extLst>
                <a:ext uri="{FF2B5EF4-FFF2-40B4-BE49-F238E27FC236}">
                  <a16:creationId xmlns:a16="http://schemas.microsoft.com/office/drawing/2014/main" id="{C135E0D5-61C8-C9FB-A9C7-52EDD203405E}"/>
                </a:ext>
              </a:extLst>
            </p:cNvPr>
            <p:cNvSpPr txBox="1">
              <a:spLocks noChangeArrowheads="1"/>
            </p:cNvSpPr>
            <p:nvPr>
              <p:custDataLst>
                <p:tags r:id="rId2"/>
              </p:custDataLst>
            </p:nvPr>
          </p:nvSpPr>
          <p:spPr bwMode="auto">
            <a:xfrm>
              <a:off x="1665634" y="2902741"/>
              <a:ext cx="4624549" cy="2415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eaLnBrk="0" hangingPunct="0">
                <a:defRPr sz="1200">
                  <a:solidFill>
                    <a:schemeClr val="tx1"/>
                  </a:solidFill>
                  <a:latin typeface="Tahoma" pitchFamily="34" charset="0"/>
                  <a:cs typeface="Arial" charset="0"/>
                </a:defRPr>
              </a:lvl1pPr>
              <a:lvl2pPr marL="628650" indent="-1714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6pPr>
              <a:lvl7pPr marL="29718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7pPr>
              <a:lvl8pPr marL="34290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8pPr>
              <a:lvl9pPr marL="38862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9pPr>
            </a:lstStyle>
            <a:p>
              <a:pPr marL="342900" marR="0" lvl="0" indent="-342900" algn="l" defTabSz="955675" rtl="0" eaLnBrk="0" fontAlgn="auto" latinLnBrk="0" hangingPunct="0">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Welcome the bidders</a:t>
              </a:r>
            </a:p>
            <a:p>
              <a:pPr marL="0" marR="0" lvl="0" indent="0" algn="l" defTabSz="955675" rtl="0" eaLnBrk="0" fontAlgn="auto" latinLnBrk="0" hangingPunct="0">
                <a:lnSpc>
                  <a:spcPct val="100000"/>
                </a:lnSpc>
                <a:spcBef>
                  <a:spcPts val="0"/>
                </a:spcBef>
                <a:spcAft>
                  <a:spcPts val="0"/>
                </a:spcAft>
                <a:buClrTx/>
                <a:buSzTx/>
                <a:buFontTx/>
                <a:buNone/>
                <a:tabLst/>
                <a:defRPr/>
              </a:pP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a:p>
              <a:pPr marL="342900" marR="0" lvl="0" indent="-342900" algn="l" defTabSz="955675" rtl="0" eaLnBrk="0" fontAlgn="auto" latinLnBrk="0" hangingPunct="0">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Transnet attendee to briefly introduce themselves</a:t>
              </a: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a:p>
              <a:pPr marL="342900" marR="0" lvl="0" indent="-342900" algn="l" defTabSz="955675" rtl="0" eaLnBrk="0" fontAlgn="auto" latinLnBrk="0" hangingPunct="0">
                <a:lnSpc>
                  <a:spcPct val="100000"/>
                </a:lnSpc>
                <a:spcBef>
                  <a:spcPts val="0"/>
                </a:spcBef>
                <a:spcAft>
                  <a:spcPts val="0"/>
                </a:spcAft>
                <a:buClrTx/>
                <a:buSzTx/>
                <a:buFont typeface="Wingdings" panose="05000000000000000000" pitchFamily="2" charset="2"/>
                <a:buChar char="v"/>
                <a:tabLst/>
                <a:defRPr/>
              </a:pP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a:p>
              <a:pPr marL="342900" marR="0" lvl="0" indent="-342900" algn="l" defTabSz="955675" rtl="0" eaLnBrk="0" fontAlgn="auto" latinLnBrk="0" hangingPunct="0">
                <a:lnSpc>
                  <a:spcPct val="100000"/>
                </a:lnSpc>
                <a:spcBef>
                  <a:spcPts val="0"/>
                </a:spcBef>
                <a:spcAft>
                  <a:spcPts val="0"/>
                </a:spcAft>
                <a:buClrTx/>
                <a:buSzTx/>
                <a:buFont typeface="Wingdings" panose="05000000000000000000" pitchFamily="2" charset="2"/>
                <a:buChar char="v"/>
                <a:tabLst/>
                <a:defRPr/>
              </a:pPr>
              <a:r>
                <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Safety Briefing</a:t>
              </a:r>
            </a:p>
            <a:p>
              <a:pPr marL="0" marR="0" lvl="0" indent="0" algn="l" defTabSz="955675" rtl="0" eaLnBrk="0" fontAlgn="auto" latinLnBrk="0" hangingPunct="0">
                <a:lnSpc>
                  <a:spcPct val="100000"/>
                </a:lnSpc>
                <a:spcBef>
                  <a:spcPts val="0"/>
                </a:spcBef>
                <a:spcAft>
                  <a:spcPts val="0"/>
                </a:spcAft>
                <a:buClrTx/>
                <a:buSzTx/>
                <a:buFontTx/>
                <a:buNone/>
                <a:tabLst/>
                <a:defRPr/>
              </a:pP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p:txBody>
        </p:sp>
      </p:grpSp>
      <p:sp>
        <p:nvSpPr>
          <p:cNvPr id="7" name="TextBox 6">
            <a:extLst>
              <a:ext uri="{FF2B5EF4-FFF2-40B4-BE49-F238E27FC236}">
                <a16:creationId xmlns:a16="http://schemas.microsoft.com/office/drawing/2014/main" id="{8CBEC2F4-276D-64F5-26D2-F8D954B09CBD}"/>
              </a:ext>
            </a:extLst>
          </p:cNvPr>
          <p:cNvSpPr txBox="1"/>
          <p:nvPr/>
        </p:nvSpPr>
        <p:spPr>
          <a:xfrm>
            <a:off x="816428" y="3487416"/>
            <a:ext cx="10080171" cy="2062103"/>
          </a:xfrm>
          <a:prstGeom prst="rect">
            <a:avLst/>
          </a:prstGeom>
          <a:noFill/>
          <a:ln>
            <a:solidFill>
              <a:schemeClr val="tx1"/>
            </a:solidFill>
          </a:ln>
        </p:spPr>
        <p:txBody>
          <a:bodyPr wrap="square" rtlCol="0">
            <a:spAutoFit/>
          </a:bodyPr>
          <a:lstStyle/>
          <a:p>
            <a:pPr marL="0" marR="0" lvl="0" indent="0" algn="just" defTabSz="95567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General Disclaimer: This briefing session must not contradict the RFP and its supporting documents published, and should there be any errors, acts of omissions or misinterpretations, then the RFP and its attachments takes precedence of it.</a:t>
            </a:r>
          </a:p>
          <a:p>
            <a:pPr marL="0" marR="0" lvl="0" indent="0" algn="just" defTabSz="95567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5567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Respondents will be given an opportunity to ask questions at the end.</a:t>
            </a:r>
          </a:p>
          <a:p>
            <a:pPr marL="0" marR="0" lvl="0" indent="0" algn="just" defTabSz="955675"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95567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All verbal questions must be put in writing on the RFP Clarification form (</a:t>
            </a:r>
            <a:r>
              <a:rPr kumimoji="0" lang="en-US" sz="16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Section 8) </a:t>
            </a:r>
            <a:r>
              <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and Transnet will provide a written response. </a:t>
            </a:r>
            <a:r>
              <a:rPr kumimoji="0" lang="en-US" sz="16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No verbal feedback must be construed as binding until in writing.</a:t>
            </a:r>
            <a:endParaRPr kumimoji="0" lang="en-ZA" sz="16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95362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13306E-0D72-4489-BCE6-A78208528F3C}"/>
              </a:ext>
            </a:extLst>
          </p:cNvPr>
          <p:cNvSpPr txBox="1">
            <a:spLocks/>
          </p:cNvSpPr>
          <p:nvPr/>
        </p:nvSpPr>
        <p:spPr>
          <a:xfrm>
            <a:off x="297481" y="903383"/>
            <a:ext cx="11464546" cy="5695451"/>
          </a:xfrm>
          <a:prstGeom prst="rect">
            <a:avLst/>
          </a:prstGeom>
          <a:solidFill>
            <a:sysClr val="window" lastClr="FFFFFF"/>
          </a:solidFill>
          <a:ln w="25400" cap="flat" cmpd="sng" algn="ctr">
            <a:solidFill>
              <a:schemeClr val="tx1"/>
            </a:solidFill>
            <a:prstDash val="solid"/>
          </a:ln>
          <a:effectLst/>
        </p:spPr>
        <p:txBody>
          <a:bodyPr>
            <a:noAutofit/>
          </a:bodyPr>
          <a:lstStyle>
            <a:lvl1pPr marL="357188" indent="-357188" algn="l" defTabSz="955675" rtl="0" eaLnBrk="0" fontAlgn="base" latinLnBrk="0" hangingPunct="0">
              <a:lnSpc>
                <a:spcPct val="110000"/>
              </a:lnSpc>
              <a:spcBef>
                <a:spcPct val="20000"/>
              </a:spcBef>
              <a:spcAft>
                <a:spcPct val="0"/>
              </a:spcAft>
              <a:buFont typeface="Arial" charset="0"/>
              <a:buChar char="•"/>
              <a:defRPr sz="3400" kern="1200">
                <a:solidFill>
                  <a:schemeClr val="dk1"/>
                </a:solidFill>
                <a:latin typeface="+mn-lt"/>
                <a:ea typeface="+mn-ea"/>
                <a:cs typeface="+mn-cs"/>
              </a:defRPr>
            </a:lvl1pPr>
            <a:lvl2pPr marL="776288" indent="-296863" algn="l" defTabSz="955675" rtl="0" eaLnBrk="0" fontAlgn="base" latinLnBrk="0" hangingPunct="0">
              <a:lnSpc>
                <a:spcPct val="110000"/>
              </a:lnSpc>
              <a:spcBef>
                <a:spcPct val="20000"/>
              </a:spcBef>
              <a:spcAft>
                <a:spcPct val="0"/>
              </a:spcAft>
              <a:buFont typeface="Arial" charset="0"/>
              <a:buChar char="–"/>
              <a:defRPr sz="3100" kern="1200">
                <a:solidFill>
                  <a:schemeClr val="dk1"/>
                </a:solidFill>
                <a:latin typeface="+mn-lt"/>
                <a:ea typeface="+mn-ea"/>
                <a:cs typeface="+mn-cs"/>
              </a:defRPr>
            </a:lvl2pPr>
            <a:lvl3pPr marL="1193800" indent="-238125" algn="l" defTabSz="955675" rtl="0" eaLnBrk="0" fontAlgn="base" latinLnBrk="0" hangingPunct="0">
              <a:lnSpc>
                <a:spcPct val="110000"/>
              </a:lnSpc>
              <a:spcBef>
                <a:spcPct val="20000"/>
              </a:spcBef>
              <a:spcAft>
                <a:spcPct val="0"/>
              </a:spcAft>
              <a:buFont typeface="Arial" charset="0"/>
              <a:buChar char="•"/>
              <a:defRPr sz="2500" kern="1200">
                <a:solidFill>
                  <a:schemeClr val="dk1"/>
                </a:solidFill>
                <a:latin typeface="+mn-lt"/>
                <a:ea typeface="+mn-ea"/>
                <a:cs typeface="+mn-cs"/>
              </a:defRPr>
            </a:lvl3pPr>
            <a:lvl4pPr marL="1673225" indent="-238125" algn="l" defTabSz="955675" rtl="0" eaLnBrk="0" fontAlgn="base" latinLnBrk="0" hangingPunct="0">
              <a:lnSpc>
                <a:spcPct val="110000"/>
              </a:lnSpc>
              <a:spcBef>
                <a:spcPct val="20000"/>
              </a:spcBef>
              <a:spcAft>
                <a:spcPct val="0"/>
              </a:spcAft>
              <a:buFont typeface="Arial" charset="0"/>
              <a:buChar char="–"/>
              <a:defRPr sz="2100" kern="1200">
                <a:solidFill>
                  <a:schemeClr val="dk1"/>
                </a:solidFill>
                <a:latin typeface="+mn-lt"/>
                <a:ea typeface="+mn-ea"/>
                <a:cs typeface="+mn-cs"/>
              </a:defRPr>
            </a:lvl4pPr>
            <a:lvl5pPr marL="2151063" indent="-238125" algn="l" defTabSz="955675" rtl="0" eaLnBrk="0" fontAlgn="base" latinLnBrk="0" hangingPunct="0">
              <a:lnSpc>
                <a:spcPct val="110000"/>
              </a:lnSpc>
              <a:spcBef>
                <a:spcPct val="20000"/>
              </a:spcBef>
              <a:spcAft>
                <a:spcPct val="0"/>
              </a:spcAft>
              <a:buFont typeface="Arial" charset="0"/>
              <a:buChar char="»"/>
              <a:defRPr sz="2100" kern="1200">
                <a:solidFill>
                  <a:schemeClr val="dk1"/>
                </a:solidFill>
                <a:latin typeface="+mn-lt"/>
                <a:ea typeface="+mn-ea"/>
                <a:cs typeface="+mn-cs"/>
              </a:defRPr>
            </a:lvl5pPr>
            <a:lvl6pPr marL="2631116"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6pPr>
            <a:lvl7pPr marL="3109499"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7pPr>
            <a:lvl8pPr marL="3587885"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8pPr>
            <a:lvl9pPr marL="4066272"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9pPr>
          </a:lstStyle>
          <a:p>
            <a:pPr marL="0" marR="0" lvl="0" indent="0" algn="just" defTabSz="955675" rtl="0" eaLnBrk="0" fontAlgn="base" latinLnBrk="0" hangingPunct="0">
              <a:lnSpc>
                <a:spcPct val="150000"/>
              </a:lnSpc>
              <a:spcBef>
                <a:spcPct val="20000"/>
              </a:spcBef>
              <a:spcAft>
                <a:spcPct val="0"/>
              </a:spcAft>
              <a:buClrTx/>
              <a:buSzTx/>
              <a:buFont typeface="Arial" charset="0"/>
              <a:buNone/>
              <a:tabLst/>
              <a:defRPr/>
            </a:pPr>
            <a:r>
              <a:rPr kumimoji="0" lang="en-ZA"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Please note the following submission requirements, but not limited to:</a:t>
            </a:r>
          </a:p>
          <a:p>
            <a:pPr marL="357188" marR="0" lvl="0" indent="-357188" algn="just" defTabSz="955675" rtl="0" eaLnBrk="0" fontAlgn="base" latinLnBrk="0" hangingPunct="0">
              <a:lnSpc>
                <a:spcPct val="150000"/>
              </a:lnSpc>
              <a:spcBef>
                <a:spcPct val="20000"/>
              </a:spcBef>
              <a:spcAft>
                <a:spcPct val="0"/>
              </a:spcAft>
              <a:buClrTx/>
              <a:buSzTx/>
              <a:buFont typeface="Arial" charset="0"/>
              <a:buChar char="•"/>
              <a:tabLst/>
              <a:defRPr/>
            </a:pP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Final RFP and </a:t>
            </a:r>
            <a:r>
              <a:rPr kumimoji="0" lang="en-US" sz="14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all Returnable Documents listed on Section 5 (List of Returnable Documents) </a:t>
            </a: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may still be downloaded directly from National Treasury’s e-Tender Publication Portal at www.etenders.gov.za and </a:t>
            </a:r>
            <a:r>
              <a:rPr kumimoji="0" lang="en-GB" sz="14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rPr>
              <a:t>Transnet website, </a:t>
            </a: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Arial" panose="020B0604020202020204" pitchFamily="34" charset="0"/>
              </a:rPr>
              <a:t>free </a:t>
            </a: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of charge</a:t>
            </a: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a:t>
            </a: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Respondents who wish to respond to this RFP as a Joint Venture [JV] or consortium with B-BBEE entities, must state their intention to do so in their RFP submission. </a:t>
            </a:r>
            <a:r>
              <a:rPr kumimoji="0" lang="en-US"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Such Respondents must also submit a signed JV or consortium agreement between the parties clearly stating the percentage [%] split of business and the associated responsibilities of each party. </a:t>
            </a:r>
            <a:endPar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endParaRP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RFP closing date is </a:t>
            </a:r>
            <a:r>
              <a:rPr kumimoji="0" lang="en-ZA" sz="1400" b="1" i="0" u="none" strike="noStrike" kern="1200" cap="none" spc="0" normalizeH="0" baseline="0" noProof="0" dirty="0">
                <a:ln>
                  <a:noFill/>
                </a:ln>
                <a:solidFill>
                  <a:srgbClr val="FF0000"/>
                </a:solidFill>
                <a:effectLst/>
                <a:uLnTx/>
                <a:uFillTx/>
                <a:latin typeface="Tahoma"/>
                <a:ea typeface="Tahoma" panose="020B0604030504040204" pitchFamily="34" charset="0"/>
                <a:cs typeface="Tahoma" panose="020B0604030504040204" pitchFamily="34" charset="0"/>
              </a:rPr>
              <a:t>28 August 2026, at 23:00</a:t>
            </a: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Respondents </a:t>
            </a:r>
            <a:r>
              <a:rPr kumimoji="0" lang="en-GB" sz="1400" b="0"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must ensure that bids are uploaded timeously onto the system.</a:t>
            </a:r>
            <a:r>
              <a:rPr kumimoji="0" lang="en-GB" sz="1400" b="0" i="0" u="none" strike="noStrike" kern="1200" cap="none" spc="0" normalizeH="0" baseline="0" noProof="0" dirty="0">
                <a:ln>
                  <a:noFill/>
                </a:ln>
                <a:solidFill>
                  <a:srgbClr val="000000"/>
                </a:solidFill>
                <a:effectLst/>
                <a:uLnTx/>
                <a:uFillTx/>
                <a:latin typeface="Tahoma"/>
                <a:ea typeface="+mn-ea"/>
                <a:cs typeface="+mn-cs"/>
              </a:rPr>
              <a:t> </a:t>
            </a: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GB" sz="1400" b="0" i="0" u="none" strike="noStrike" kern="1200" cap="none" spc="0" normalizeH="0" baseline="0" noProof="0" dirty="0">
                <a:ln>
                  <a:noFill/>
                </a:ln>
                <a:solidFill>
                  <a:srgbClr val="000000"/>
                </a:solidFill>
                <a:effectLst/>
                <a:uLnTx/>
                <a:uFillTx/>
                <a:latin typeface="Tahoma"/>
                <a:ea typeface="+mn-ea"/>
                <a:cs typeface="+mn-cs"/>
              </a:rPr>
              <a:t>Transnet will not accept bid submission via email. All bids must be loaded on the system.</a:t>
            </a: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US"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Bid Validity period is </a:t>
            </a:r>
            <a:r>
              <a:rPr kumimoji="0" lang="en-US"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180</a:t>
            </a:r>
            <a:r>
              <a:rPr kumimoji="0" lang="en-GB"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Business Days from Closing Date.	</a:t>
            </a:r>
          </a:p>
          <a:p>
            <a:pPr marL="357188" marR="0" lvl="0" indent="-357188" algn="just" defTabSz="955675" rtl="0" eaLnBrk="0" fontAlgn="base" latinLnBrk="0" hangingPunct="0">
              <a:lnSpc>
                <a:spcPct val="150000"/>
              </a:lnSpc>
              <a:spcBef>
                <a:spcPts val="600"/>
              </a:spcBef>
              <a:spcAft>
                <a:spcPts val="600"/>
              </a:spcAft>
              <a:buClrTx/>
              <a:buSzTx/>
              <a:buFont typeface="Arial" charset="0"/>
              <a:buChar char="•"/>
              <a:tabLst/>
              <a:defRPr/>
            </a:pPr>
            <a:r>
              <a:rPr kumimoji="0" lang="en-ZA"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Respondents RFP proposal must </a:t>
            </a:r>
            <a:r>
              <a:rPr kumimoji="0" lang="en-GB" sz="14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sign documents [sign, stamp and date the bottom of each page] before uploading them on the system. The person or persons signing the submission must be legally authorised by the respondent to do so.</a:t>
            </a:r>
            <a:endParaRPr kumimoji="0" lang="en-GB"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endParaRPr>
          </a:p>
          <a:p>
            <a:pPr marL="0" marR="0" lvl="0" indent="0" algn="just" defTabSz="955675" rtl="0" eaLnBrk="0" fontAlgn="base" latinLnBrk="0" hangingPunct="0">
              <a:lnSpc>
                <a:spcPct val="150000"/>
              </a:lnSpc>
              <a:spcBef>
                <a:spcPct val="20000"/>
              </a:spcBef>
              <a:spcAft>
                <a:spcPct val="0"/>
              </a:spcAft>
              <a:buClrTx/>
              <a:buSzTx/>
              <a:buFont typeface="Arial" charset="0"/>
              <a:buNone/>
              <a:tabLst/>
              <a:defRPr/>
            </a:pPr>
            <a:r>
              <a:rPr kumimoji="0" lang="en-US"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Respondents must register on the </a:t>
            </a:r>
            <a:r>
              <a:rPr kumimoji="0" lang="en-GB"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National Treasury’s Central Supplier Database </a:t>
            </a:r>
            <a:r>
              <a:rPr kumimoji="0" lang="en-US"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CSD prior to submitting/uploading their bids. Business may not be awarded to a Respondent who has failed to register on the CSD</a:t>
            </a:r>
            <a:r>
              <a:rPr kumimoji="0" lang="en-GB" sz="1400" b="0"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 only foreign suppliers with no local registered entity need not register on the CSD.</a:t>
            </a:r>
            <a:endParaRPr kumimoji="0" lang="en-GB"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391346F2-648F-4213-ABD7-D06F6669B7D1}"/>
              </a:ext>
            </a:extLst>
          </p:cNvPr>
          <p:cNvSpPr/>
          <p:nvPr/>
        </p:nvSpPr>
        <p:spPr>
          <a:xfrm>
            <a:off x="410603" y="344007"/>
            <a:ext cx="8620275" cy="461665"/>
          </a:xfrm>
          <a:prstGeom prst="rect">
            <a:avLst/>
          </a:prstGeom>
        </p:spPr>
        <p:txBody>
          <a:bodyPr vert="horz" lIns="0" tIns="0" rIns="0" bIns="0" rtlCol="0" anchor="b">
            <a:noAutofit/>
          </a:bodyPr>
          <a:lstStyle/>
          <a:p>
            <a:pPr marL="0" marR="0" lvl="0" indent="0" algn="l" defTabSz="779173"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2. Key Points and General Information</a:t>
            </a:r>
            <a:endParaRPr kumimoji="0" lang="en-ZA" sz="28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47883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6345F9-B1CA-4FA3-877E-5ACA21E8E440}"/>
              </a:ext>
            </a:extLst>
          </p:cNvPr>
          <p:cNvSpPr txBox="1">
            <a:spLocks/>
          </p:cNvSpPr>
          <p:nvPr/>
        </p:nvSpPr>
        <p:spPr>
          <a:xfrm>
            <a:off x="238760" y="863600"/>
            <a:ext cx="11714480" cy="5902960"/>
          </a:xfrm>
          <a:prstGeom prst="rect">
            <a:avLst/>
          </a:prstGeom>
          <a:ln>
            <a:solidFill>
              <a:schemeClr val="tx1"/>
            </a:solidFill>
          </a:ln>
        </p:spPr>
        <p:txBody>
          <a:bodyPr>
            <a:no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171450" marR="0" lvl="0" indent="-171450" algn="just" defTabSz="955675" rtl="0" eaLnBrk="1" fontAlgn="base" latinLnBrk="0" hangingPunct="1">
              <a:lnSpc>
                <a:spcPct val="150000"/>
              </a:lnSpc>
              <a:spcBef>
                <a:spcPct val="0"/>
              </a:spcBef>
              <a:spcAft>
                <a:spcPts val="341"/>
              </a:spcAft>
              <a:buClrTx/>
              <a:buSzTx/>
              <a:buFont typeface="Wingdings" panose="05000000000000000000" pitchFamily="2" charset="2"/>
              <a:buChar char="§"/>
              <a:tabLst/>
              <a:defRPr/>
            </a:pPr>
            <a:r>
              <a:rPr kumimoji="0" lang="en-US" sz="1450" b="1" i="0" u="none" strike="noStrike" kern="1200" cap="none" spc="0" normalizeH="0" baseline="0" noProof="0" dirty="0">
                <a:ln>
                  <a:noFill/>
                </a:ln>
                <a:solidFill>
                  <a:srgbClr val="000000"/>
                </a:solidFill>
                <a:effectLst/>
                <a:uLnTx/>
                <a:uFillTx/>
                <a:latin typeface="Tahoma"/>
                <a:ea typeface="+mn-ea"/>
                <a:cs typeface="+mn-cs"/>
              </a:rPr>
              <a:t>Communication relating to this RFP:</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For specific clarification relating to this RFP, an RFP Clarification Request Form should be submitted to [</a:t>
            </a:r>
            <a:r>
              <a:rPr kumimoji="0" lang="en-US" sz="145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Mthokozisi.Nkosi@transnet.net</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before </a:t>
            </a:r>
            <a:r>
              <a:rPr kumimoji="0" lang="en-US" sz="1450" b="1"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23:00 pm on 19 August 2026 </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substantially in the form set out in Section 8 hereto. In the interest of fairness and transparency, Transnet’s response to such a query will be published on the e-tender portal and Transnet website.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Specific complaints relating to this RFP before or after the closing date should be formally submitted by emailing to </a:t>
            </a:r>
            <a:r>
              <a:rPr kumimoji="0" lang="en-US" sz="1450" b="0" i="0" u="none" strike="noStrike" kern="1200" cap="none" spc="0" normalizeH="0" baseline="0" noProof="0" dirty="0">
                <a:ln>
                  <a:noFill/>
                </a:ln>
                <a:solidFill>
                  <a:srgbClr val="00B0F0"/>
                </a:solidFill>
                <a:effectLst/>
                <a:uLnTx/>
                <a:uFillTx/>
                <a:latin typeface="Tahoma" panose="020B0604030504040204" pitchFamily="34" charset="0"/>
                <a:ea typeface="+mn-ea"/>
                <a:cs typeface="+mn-cs"/>
                <a:hlinkClick r:id="rId2">
                  <a:extLst>
                    <a:ext uri="{A12FA001-AC4F-418D-AE19-62706E023703}">
                      <ahyp:hlinkClr xmlns:ahyp="http://schemas.microsoft.com/office/drawing/2018/hyperlinkcolor" val="tx"/>
                    </a:ext>
                  </a:extLst>
                </a:hlinkClick>
              </a:rPr>
              <a:t>groupscmcomplaints@transnet.net</a:t>
            </a:r>
            <a:r>
              <a:rPr kumimoji="0" lang="en-US" sz="1450" b="0" i="0" u="none" strike="noStrike" kern="1200" cap="none" spc="0" normalizeH="0" baseline="0" noProof="0" dirty="0">
                <a:ln>
                  <a:noFill/>
                </a:ln>
                <a:solidFill>
                  <a:srgbClr val="00B0F0"/>
                </a:solidFill>
                <a:effectLst/>
                <a:uLnTx/>
                <a:uFillTx/>
                <a:latin typeface="Tahoma" panose="020B0604030504040204" pitchFamily="34" charset="0"/>
                <a:ea typeface="+mn-ea"/>
                <a:cs typeface="+mn-cs"/>
              </a:rPr>
              <a:t> </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Once the complaint has been submitted, the Transnet SCM Complaints office will acknowledge your complaint and send you a complaint form for completion.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After the closing date of the RFP, a Respondent may only communicate with the </a:t>
            </a:r>
            <a:r>
              <a:rPr kumimoji="0" lang="en-US" sz="145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Mthokozisi Nkosi</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on email </a:t>
            </a:r>
            <a:r>
              <a:rPr kumimoji="0" lang="en-US" sz="145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Mthokozisi.Nkosi@transnet.net</a:t>
            </a:r>
            <a:r>
              <a:rPr kumimoji="0" lang="en-US" sz="145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 </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on any matter relating to its RFP Proposal.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Respondents are to note that changes to its submission will not be considered after the closing date.</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It is prohibited for Respondents to attempt, either directly or indirectly, to canvass any officer or employee of Transnet in respect of this RFP between the closing date and the date of the award of the business.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Respondents found to be in collusion with one another will be automatically disqualified and restricted from doing business with organs of state for a specified period. </a:t>
            </a:r>
          </a:p>
          <a:p>
            <a:pPr marL="569912" marR="0" lvl="0" indent="-285750" algn="just" defTabSz="779173" rtl="0" eaLnBrk="1" fontAlgn="auto" latinLnBrk="0" hangingPunct="1">
              <a:lnSpc>
                <a:spcPct val="110000"/>
              </a:lnSpc>
              <a:spcBef>
                <a:spcPts val="1023"/>
              </a:spcBef>
              <a:spcAft>
                <a:spcPts val="341"/>
              </a:spcAft>
              <a:buClrTx/>
              <a:buSzTx/>
              <a:buFont typeface="Tahoma" panose="020B0604030504040204" pitchFamily="34" charset="0"/>
              <a:buChar char="₋"/>
              <a:tabLst/>
              <a:defRPr/>
            </a:pP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Transnet will publish the outcome of this RFP in the National Treasury e-tender portal and Transnet website with 10 days after the award has been </a:t>
            </a:r>
            <a:r>
              <a:rPr kumimoji="0" lang="en-US" sz="1450" b="0" i="0" u="none" strike="noStrike" kern="1200" cap="none" spc="0" normalizeH="0" baseline="0" noProof="0" dirty="0" err="1">
                <a:ln>
                  <a:noFill/>
                </a:ln>
                <a:solidFill>
                  <a:srgbClr val="000000"/>
                </a:solidFill>
                <a:effectLst/>
                <a:uLnTx/>
                <a:uFillTx/>
                <a:latin typeface="Tahoma" panose="020B0604030504040204" pitchFamily="34" charset="0"/>
                <a:ea typeface="+mn-ea"/>
                <a:cs typeface="+mn-cs"/>
              </a:rPr>
              <a:t>finalised</a:t>
            </a:r>
            <a:r>
              <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 Respondents are required to check the National Treasury e-tender Portal and Transnet website for the results of the tender process. All unsuccessful bidders have a right to request Transnet to furnish reasons for their bid not being successful. This requested must be directed to the contact person stated in the SBD 1 form. </a:t>
            </a:r>
            <a:endParaRPr kumimoji="0" lang="en-US" sz="14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779173" rtl="0" eaLnBrk="1" fontAlgn="auto" latinLnBrk="0" hangingPunct="1">
              <a:lnSpc>
                <a:spcPct val="110000"/>
              </a:lnSpc>
              <a:spcBef>
                <a:spcPts val="1023"/>
              </a:spcBef>
              <a:spcAft>
                <a:spcPts val="341"/>
              </a:spcAft>
              <a:buClrTx/>
              <a:buSzTx/>
              <a:buFont typeface="Arial" pitchFamily="34" charset="0"/>
              <a:buNone/>
              <a:tabLst/>
              <a:defRPr/>
            </a:pPr>
            <a:endParaRPr kumimoji="0" lang="en-ZA"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 name="Title 3">
            <a:extLst>
              <a:ext uri="{FF2B5EF4-FFF2-40B4-BE49-F238E27FC236}">
                <a16:creationId xmlns:a16="http://schemas.microsoft.com/office/drawing/2014/main" id="{63DA5DF1-1501-4F47-80C5-8FF7AC04DBFE}"/>
              </a:ext>
            </a:extLst>
          </p:cNvPr>
          <p:cNvSpPr>
            <a:spLocks noGrp="1"/>
          </p:cNvSpPr>
          <p:nvPr>
            <p:ph type="title"/>
          </p:nvPr>
        </p:nvSpPr>
        <p:spPr>
          <a:xfrm>
            <a:off x="443060" y="16793"/>
            <a:ext cx="9323109" cy="846807"/>
          </a:xfrm>
          <a:prstGeom prst="rect">
            <a:avLst/>
          </a:prstGeom>
        </p:spPr>
        <p:txBody>
          <a:bodyPr vert="horz" lIns="0" tIns="0" rIns="0" bIns="0" rtlCol="0" anchor="b">
            <a:noAutofit/>
          </a:bodyPr>
          <a:lstStyle/>
          <a:p>
            <a:r>
              <a:rPr lang="en-GB" dirty="0">
                <a:latin typeface="Tahoma" panose="020B0604030504040204" pitchFamily="34" charset="0"/>
                <a:ea typeface="Tahoma" panose="020B0604030504040204" pitchFamily="34" charset="0"/>
                <a:cs typeface="Tahoma" panose="020B0604030504040204" pitchFamily="34" charset="0"/>
              </a:rPr>
              <a:t>2. Key Points and General Information (Continued)</a:t>
            </a:r>
            <a:endParaRPr lang="en-ZA"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9944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525" y="341886"/>
            <a:ext cx="10068389" cy="465823"/>
          </a:xfrm>
        </p:spPr>
        <p:txBody>
          <a:bodyPr vert="horz" lIns="0" tIns="0" rIns="0" bIns="0" rtlCol="0" anchor="b">
            <a:noAutofit/>
          </a:bodyPr>
          <a:lstStyle/>
          <a:p>
            <a:r>
              <a:rPr lang="en-GB" dirty="0">
                <a:latin typeface="Tahoma" panose="020B0604030504040204" pitchFamily="34" charset="0"/>
                <a:ea typeface="Tahoma" panose="020B0604030504040204" pitchFamily="34" charset="0"/>
                <a:cs typeface="Tahoma" panose="020B0604030504040204" pitchFamily="34" charset="0"/>
              </a:rPr>
              <a:t>2. Key Points and General Information (Continued)</a:t>
            </a:r>
            <a:endParaRPr lang="en-ZA" dirty="0">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220666" y="910153"/>
            <a:ext cx="11750667" cy="2805896"/>
          </a:xfrm>
          <a:prstGeom prst="rect">
            <a:avLst/>
          </a:prstGeom>
        </p:spPr>
        <p:txBody>
          <a:bodyPr wrap="square">
            <a:spAutoFit/>
          </a:bodyPr>
          <a:lstStyle/>
          <a:p>
            <a:pPr marL="0" marR="0" lvl="0" indent="0" algn="just" defTabSz="955675"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rPr>
              <a:t>Proposal Submission:</a:t>
            </a:r>
          </a:p>
          <a:p>
            <a:pPr marL="0" marR="0" lvl="0" indent="0" algn="just" defTabSz="955675" rtl="0" eaLnBrk="1" fontAlgn="auto" latinLnBrk="0" hangingPunct="1">
              <a:lnSpc>
                <a:spcPct val="15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mn-ea"/>
              <a:cs typeface="+mn-cs"/>
            </a:endParaRPr>
          </a:p>
          <a:p>
            <a:pPr marL="285750" marR="0" lvl="0" indent="-285750" algn="just" defTabSz="955675"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Please refer to Section 2, paragraph 3 of the RFP for a detailed process on how to upload submissions.</a:t>
            </a:r>
          </a:p>
          <a:p>
            <a:pPr marL="285750" marR="0" lvl="0" indent="-285750" algn="just" defTabSz="955675"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Tahoma"/>
              <a:ea typeface="Tahoma" panose="020B0604030504040204" pitchFamily="34" charset="0"/>
              <a:cs typeface="Tahoma" panose="020B0604030504040204" pitchFamily="34" charset="0"/>
            </a:endParaRP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 detailed bidder guide is included as </a:t>
            </a:r>
            <a:r>
              <a:rPr kumimoji="0" lang="en-US" sz="1800" b="1" i="0" u="none" strike="noStrike" kern="1200" cap="none" spc="0" normalizeH="0" baseline="0" noProof="0" dirty="0">
                <a:ln>
                  <a:noFill/>
                </a:ln>
                <a:solidFill>
                  <a:srgbClr val="000000"/>
                </a:solidFill>
                <a:effectLst/>
                <a:uLnTx/>
                <a:uFillTx/>
                <a:latin typeface="Tahoma" panose="020B0604030504040204" pitchFamily="34" charset="0"/>
                <a:ea typeface="+mn-ea"/>
                <a:cs typeface="+mn-cs"/>
              </a:rPr>
              <a:t>ANNEXURE K: GUIDANCE FOR BIDDERS. </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59328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7F8E3-F15E-20A6-7751-B8980F5A7A37}"/>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47382181-9186-CE54-CDCC-943D2ABB1DCB}"/>
              </a:ext>
            </a:extLst>
          </p:cNvPr>
          <p:cNvSpPr>
            <a:spLocks noGrp="1"/>
          </p:cNvSpPr>
          <p:nvPr>
            <p:ph type="title"/>
          </p:nvPr>
        </p:nvSpPr>
        <p:spPr>
          <a:xfrm>
            <a:off x="316804" y="406315"/>
            <a:ext cx="8827195" cy="523220"/>
          </a:xfrm>
        </p:spPr>
        <p:txBody>
          <a:bodyPr wrap="square" anchor="ctr" anchorCtr="0">
            <a:spAutoFit/>
          </a:bodyPr>
          <a:lstStyle/>
          <a:p>
            <a:pPr algn="l"/>
            <a:r>
              <a:rPr lang="en-GB" dirty="0">
                <a:latin typeface="+mn-lt"/>
              </a:rPr>
              <a:t>3. Scope of Requirements</a:t>
            </a:r>
            <a:endParaRPr lang="en-US" dirty="0">
              <a:latin typeface="+mn-lt"/>
            </a:endParaRPr>
          </a:p>
        </p:txBody>
      </p:sp>
      <p:sp>
        <p:nvSpPr>
          <p:cNvPr id="30" name="Subtitle 29">
            <a:extLst>
              <a:ext uri="{FF2B5EF4-FFF2-40B4-BE49-F238E27FC236}">
                <a16:creationId xmlns:a16="http://schemas.microsoft.com/office/drawing/2014/main" id="{301C48E7-EDC0-EAA1-7567-65A0B7BF20F9}"/>
              </a:ext>
            </a:extLst>
          </p:cNvPr>
          <p:cNvSpPr>
            <a:spLocks noGrp="1"/>
          </p:cNvSpPr>
          <p:nvPr>
            <p:ph type="subTitle" idx="1"/>
          </p:nvPr>
        </p:nvSpPr>
        <p:spPr>
          <a:xfrm>
            <a:off x="427642" y="867980"/>
            <a:ext cx="10277303" cy="5529432"/>
          </a:xfrm>
        </p:spPr>
        <p:txBody>
          <a:bodyPr/>
          <a:lstStyle/>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600" b="1"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Background</a:t>
            </a: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The Refined Bulk Fuel requirements for Transnet relate to the supply and delivery of different grades of fuel to various Transnet sites nationally. The requirement comprises three (3) disciplines, namely Home Base, Traction and Marine. This is a transversal contract covering the national landscape. The contract services the following Operating Divisions:</a:t>
            </a:r>
          </a:p>
          <a:p>
            <a:pPr marL="285750" marR="361381" lvl="0" indent="-2857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Transnet Freight Rail (TFR);</a:t>
            </a:r>
          </a:p>
          <a:p>
            <a:pPr marL="285750" marR="361381" lvl="0" indent="-2857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Transnet Port Terminals (TPT);</a:t>
            </a:r>
          </a:p>
          <a:p>
            <a:pPr marL="285750" marR="361381" lvl="0" indent="-2857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Transnet National Ports Authority (TNPA);</a:t>
            </a:r>
          </a:p>
          <a:p>
            <a:pPr marL="285750" marR="361381" lvl="0" indent="-2857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Transnet Engineering (TE)Transnet Properties (TP); and</a:t>
            </a:r>
          </a:p>
          <a:p>
            <a:pPr marL="285750" marR="361381" lvl="0" indent="-285750" algn="just" defTabSz="371475" rtl="0" eaLnBrk="1" fontAlgn="auto" latinLnBrk="0" hangingPunct="1">
              <a:lnSpc>
                <a:spcPct val="150000"/>
              </a:lnSpc>
              <a:spcBef>
                <a:spcPts val="56"/>
              </a:spcBef>
              <a:spcAft>
                <a:spcPts val="341"/>
              </a:spcAft>
              <a:buClrTx/>
              <a:buSzTx/>
              <a:buFont typeface="Wingdings" panose="05000000000000000000" pitchFamily="2" charset="2"/>
              <a:buChar char="§"/>
              <a:tabLst>
                <a:tab pos="403225" algn="l"/>
              </a:tabLst>
              <a:defRPr/>
            </a:pPr>
            <a:r>
              <a:rPr kumimoji="0" lang="en-GB" sz="12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Transnet Rail Infrastructure Manager (TRIM)</a:t>
            </a:r>
          </a:p>
          <a:p>
            <a:pPr marL="0" marR="361381" lvl="0" indent="0" algn="just" defTabSz="371475" rtl="0" eaLnBrk="1" fontAlgn="auto" latinLnBrk="0" hangingPunct="1">
              <a:lnSpc>
                <a:spcPct val="150000"/>
              </a:lnSpc>
              <a:spcBef>
                <a:spcPts val="56"/>
              </a:spcBef>
              <a:spcAft>
                <a:spcPts val="341"/>
              </a:spcAft>
              <a:buClrTx/>
              <a:buSzTx/>
              <a:buFont typeface="Arial" pitchFamily="34" charset="0"/>
              <a:buNone/>
              <a:tabLst>
                <a:tab pos="403225" algn="l"/>
              </a:tabLst>
              <a:defRPr/>
            </a:pPr>
            <a:endPar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Transnet reserves the right during the term of the contract to extend utilisation of the contract to any existing or future Operating Division, subsidiary, associated company, joint venture or strategic entity. </a:t>
            </a:r>
          </a:p>
          <a:p>
            <a:pPr marL="0" marR="361381" lvl="0" indent="0" algn="just" defTabSz="371475" rtl="0" eaLnBrk="1" fontAlgn="auto" latinLnBrk="0" hangingPunct="1">
              <a:lnSpc>
                <a:spcPct val="150000"/>
              </a:lnSpc>
              <a:spcBef>
                <a:spcPts val="56"/>
              </a:spcBef>
              <a:spcAft>
                <a:spcPts val="341"/>
              </a:spcAft>
              <a:buClrTx/>
              <a:buSzTx/>
              <a:tabLst>
                <a:tab pos="403225" algn="l"/>
              </a:tabLst>
              <a:defRPr/>
            </a:pPr>
            <a:endParaRPr kumimoji="0" lang="en-GB" sz="1400" b="0"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Fuel is a strategic commodity due to the significant annual volumes and associated expenditure. TFR, as the largest user of the contract, relies on diesel fuel for locomotive operations that are critical to freight movement, operational continuity and revenue generation. </a:t>
            </a:r>
          </a:p>
        </p:txBody>
      </p:sp>
    </p:spTree>
    <p:extLst>
      <p:ext uri="{BB962C8B-B14F-4D97-AF65-F5344CB8AC3E}">
        <p14:creationId xmlns:p14="http://schemas.microsoft.com/office/powerpoint/2010/main" val="362929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9D3AD-8E3D-D77B-6CFA-935C79CBFAD6}"/>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AAF33183-CECC-8CB2-4B11-A9A29F9CEDEA}"/>
              </a:ext>
            </a:extLst>
          </p:cNvPr>
          <p:cNvSpPr>
            <a:spLocks noGrp="1"/>
          </p:cNvSpPr>
          <p:nvPr>
            <p:ph type="title"/>
          </p:nvPr>
        </p:nvSpPr>
        <p:spPr>
          <a:xfrm>
            <a:off x="399933" y="387461"/>
            <a:ext cx="8798915"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0CA735E8-018E-FFF9-996C-E06E6A81C88D}"/>
              </a:ext>
            </a:extLst>
          </p:cNvPr>
          <p:cNvSpPr>
            <a:spLocks noGrp="1"/>
          </p:cNvSpPr>
          <p:nvPr>
            <p:ph type="subTitle" idx="1"/>
          </p:nvPr>
        </p:nvSpPr>
        <p:spPr>
          <a:xfrm>
            <a:off x="399933" y="768334"/>
            <a:ext cx="10591340" cy="5529432"/>
          </a:xfrm>
        </p:spPr>
        <p:txBody>
          <a:bodyPr/>
          <a:lstStyle/>
          <a:p>
            <a:pPr marL="0" marR="361381" lvl="0" indent="0" algn="just" defTabSz="371475" rtl="0" eaLnBrk="1" fontAlgn="auto" latinLnBrk="0" hangingPunct="1">
              <a:lnSpc>
                <a:spcPct val="150000"/>
              </a:lnSpc>
              <a:spcBef>
                <a:spcPts val="56"/>
              </a:spcBef>
              <a:spcAft>
                <a:spcPts val="341"/>
              </a:spcAft>
              <a:buClrTx/>
              <a:buSzTx/>
              <a:tabLst>
                <a:tab pos="403225" algn="l"/>
              </a:tabLst>
              <a:defRPr/>
            </a:pPr>
            <a:r>
              <a:rPr kumimoji="0" lang="en-GB" sz="1600" b="1" i="0" u="none" strike="noStrike" kern="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Executive Overview</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Transnet seeks supplier partner(s) capable of providing refined bulk fuel solutions nationally while also contributing to improvements in operational efficiency, service delivery and overall supply chain performance. The appointed supplier(s) must share in the mission and business objectives of Transnet. These objectives will be achieved through:</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Meeting contractual obligations.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Supporting business continuity.</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Innovation and continuous improvement.</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Flexibility and responsiveness.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Open communication and collaboration.</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Enhancement of current business processes and systems</a:t>
            </a:r>
          </a:p>
          <a:p>
            <a:pPr marL="0" indent="0" algn="just" defTabSz="371475">
              <a:lnSpc>
                <a:spcPct val="150000"/>
              </a:lnSpc>
              <a:tabLst>
                <a:tab pos="403225" algn="l"/>
              </a:tabLst>
              <a:defRPr/>
            </a:pPr>
            <a:endParaRPr lang="en-GB" sz="1200" kern="0" dirty="0">
              <a:solidFill>
                <a:srgbClr val="000000"/>
              </a:solidFill>
              <a:latin typeface="+mn-lt"/>
              <a:ea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Through this strategic partnership, Transnet seeks to:</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rPr>
              <a:t>Reduce acquisition costs through economies of scale.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Improve service delivery and fuel availability.</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Drive proactive improvements in fuel supply processes.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Enhance competitiveness through technology and innovation.</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Improve support to end users &amp; Streamline fuel procurement on a Group-wide basis. </a:t>
            </a:r>
          </a:p>
          <a:p>
            <a:pPr marL="0" indent="0" algn="just" defTabSz="371475">
              <a:lnSpc>
                <a:spcPct val="150000"/>
              </a:lnSpc>
              <a:tabLst>
                <a:tab pos="403225" algn="l"/>
              </a:tabLst>
              <a:defRPr/>
            </a:pPr>
            <a:endParaRPr lang="en-GB" sz="1200" kern="0" dirty="0">
              <a:solidFill>
                <a:srgbClr val="000000"/>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35917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17BA4-FF1A-7C45-314A-4399A8711940}"/>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EBF1B5E8-E8CF-E240-35ED-42A901DD2C33}"/>
              </a:ext>
            </a:extLst>
          </p:cNvPr>
          <p:cNvSpPr>
            <a:spLocks noGrp="1"/>
          </p:cNvSpPr>
          <p:nvPr>
            <p:ph type="title"/>
          </p:nvPr>
        </p:nvSpPr>
        <p:spPr>
          <a:xfrm>
            <a:off x="316805" y="406315"/>
            <a:ext cx="7686552"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F1FE031D-1C35-28A6-D375-B82F45FB9CDA}"/>
              </a:ext>
            </a:extLst>
          </p:cNvPr>
          <p:cNvSpPr>
            <a:spLocks noGrp="1"/>
          </p:cNvSpPr>
          <p:nvPr>
            <p:ph type="subTitle" idx="1"/>
          </p:nvPr>
        </p:nvSpPr>
        <p:spPr>
          <a:xfrm>
            <a:off x="390697" y="860698"/>
            <a:ext cx="10277303" cy="552943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Scope of Requirements</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requirement relates to the supply and delivery of different grades of fuel to various Transnet locations nationally. Fuel shall be supplied to Home Base, Traction and Marine facilities as and when required. The successful Respondent(s) shall:</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Supply fuel that meets all specified standards.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Deliver fuel against Purchase Orders issued by Transnet.</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Perform services in accordance with the resulting agreement.</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Support national operations across all allocated sites. </a:t>
            </a:r>
          </a:p>
          <a:p>
            <a:pPr marL="0" indent="0" algn="just" defTabSz="371475">
              <a:lnSpc>
                <a:spcPct val="150000"/>
              </a:lnSpc>
              <a:tabLst>
                <a:tab pos="403225" algn="l"/>
              </a:tabLst>
              <a:defRPr/>
            </a:pPr>
            <a:endParaRPr lang="en-GB" sz="1200" kern="0" dirty="0">
              <a:solidFill>
                <a:srgbClr val="000000"/>
              </a:solidFill>
              <a:latin typeface="+mn-lt"/>
              <a:ea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successful Respondent(s) must further comply with:</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rPr>
              <a:t>48-hour turnaround times.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Weekend and public holiday ordering requirements.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Petroleum Products Act requirements.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SANS 342:2016 compliance.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Fuel source disclosure requirements.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Quality testing requirements.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Delivery tracking requirements.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Delivery seal and security requirements &amp; Business Continuity Plan and Disaster Recovery Plan requirements. </a:t>
            </a:r>
          </a:p>
        </p:txBody>
      </p:sp>
    </p:spTree>
    <p:extLst>
      <p:ext uri="{BB962C8B-B14F-4D97-AF65-F5344CB8AC3E}">
        <p14:creationId xmlns:p14="http://schemas.microsoft.com/office/powerpoint/2010/main" val="2349986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1A90B-DFE4-8CE2-466D-83296E6DBA4B}"/>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E46094BA-24AF-82A2-15F5-8A2D1CA6E72B}"/>
              </a:ext>
            </a:extLst>
          </p:cNvPr>
          <p:cNvSpPr>
            <a:spLocks noGrp="1"/>
          </p:cNvSpPr>
          <p:nvPr>
            <p:ph type="title"/>
          </p:nvPr>
        </p:nvSpPr>
        <p:spPr>
          <a:xfrm>
            <a:off x="316804" y="406315"/>
            <a:ext cx="8666939"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28E2F2A1-2BC9-5037-982F-CA567B730404}"/>
              </a:ext>
            </a:extLst>
          </p:cNvPr>
          <p:cNvSpPr>
            <a:spLocks noGrp="1"/>
          </p:cNvSpPr>
          <p:nvPr>
            <p:ph type="subTitle" idx="1"/>
          </p:nvPr>
        </p:nvSpPr>
        <p:spPr>
          <a:xfrm>
            <a:off x="427642" y="978816"/>
            <a:ext cx="10277303" cy="552943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Home Base Fuel</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Home Base Fuel relates to the supply of fuel into Transnet-owned equipment through commercial pumps and storage tanks installed at Transnet facilities nationally. These facilities function as internal fuelling stations within Transnet depots. Current users include: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Transnet Port Terminals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Transnet National Ports Authority</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Transnet Freight Rail</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Transnet Properties </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Key requirements: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Supply based on bulk fuel orders.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Typical order volumes ranging from 2 000 litres to 80 000 litres.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Signed and date-stamped delivery notes.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Supplier drop-size capability declarations</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39352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F5E0D-9CA1-3D8B-7AD8-10FB1DE99D2A}"/>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07BFFF05-9038-FABA-6B87-9217DE0FE7BA}"/>
              </a:ext>
            </a:extLst>
          </p:cNvPr>
          <p:cNvSpPr>
            <a:spLocks noGrp="1"/>
          </p:cNvSpPr>
          <p:nvPr>
            <p:ph type="title"/>
          </p:nvPr>
        </p:nvSpPr>
        <p:spPr>
          <a:xfrm>
            <a:off x="316804" y="406315"/>
            <a:ext cx="8827195"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59E03347-A513-8ED7-C132-28A905823513}"/>
              </a:ext>
            </a:extLst>
          </p:cNvPr>
          <p:cNvSpPr>
            <a:spLocks noGrp="1"/>
          </p:cNvSpPr>
          <p:nvPr>
            <p:ph type="subTitle" idx="1"/>
          </p:nvPr>
        </p:nvSpPr>
        <p:spPr>
          <a:xfrm>
            <a:off x="427642" y="978816"/>
            <a:ext cx="10277303" cy="552943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Traction Fuel</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Traction Fuel relates to the supply of diesel fuel to Transnet locomotive fuelling facilities nationally. Supply will be required at TRIM sites through road transport from refineries and oil company depots. Key features: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National network of 48 fuelling sites.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Infrastructure owned by TRIM.</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Strategic support to rail logistics operations. </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Supplier requirements: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Bulk fuel delivery capability.</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Suitable hoses and couplings.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Metered road tanker deliveries.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Delivery receipts and supporting documentation. </a:t>
            </a:r>
          </a:p>
          <a:p>
            <a:pPr marL="285750" indent="-285750" algn="just" defTabSz="371475">
              <a:lnSpc>
                <a:spcPct val="150000"/>
              </a:lnSpc>
              <a:buFont typeface="Wingdings" panose="05000000000000000000" pitchFamily="2" charset="2"/>
              <a:buChar char="§"/>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47309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9526B-6EEB-CBB0-F20F-839A3A11AF85}"/>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95CE1680-3538-D846-5366-22B52A29D094}"/>
              </a:ext>
            </a:extLst>
          </p:cNvPr>
          <p:cNvSpPr>
            <a:spLocks noGrp="1"/>
          </p:cNvSpPr>
          <p:nvPr>
            <p:ph type="title"/>
          </p:nvPr>
        </p:nvSpPr>
        <p:spPr>
          <a:xfrm>
            <a:off x="316804" y="406315"/>
            <a:ext cx="9034585"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9FBBB035-5366-BD82-5246-CC4F16ECBD29}"/>
              </a:ext>
            </a:extLst>
          </p:cNvPr>
          <p:cNvSpPr>
            <a:spLocks noGrp="1"/>
          </p:cNvSpPr>
          <p:nvPr>
            <p:ph type="subTitle" idx="1"/>
          </p:nvPr>
        </p:nvSpPr>
        <p:spPr>
          <a:xfrm>
            <a:off x="427642" y="978816"/>
            <a:ext cx="10277303" cy="552943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Marine Fuel</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Marine Diesel is supplied to TNPA to support operations of harbour craft and dredgers across all eight national ports. Delivery methods include: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Barge.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Hydrant systems.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Direct vessel fuelling.</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Road tanker backup arrangements. </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Supplier responsibilities include: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Certificates of Analysis.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SANAS-accredited fuel testing.</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MARPOL Annex VI compliance.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SAMSA (IMO) compliance.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Pressure-tested and certified hoses.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Quarantine tank requirements.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Final acceptance subject to laboratory confirmation. </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34552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A0A8E-76DF-05D3-34E7-0F503A3D82CF}"/>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10BAD7C0-E794-7B9A-CC58-1D114F664D40}"/>
              </a:ext>
            </a:extLst>
          </p:cNvPr>
          <p:cNvSpPr>
            <a:spLocks noGrp="1"/>
          </p:cNvSpPr>
          <p:nvPr>
            <p:ph type="title"/>
          </p:nvPr>
        </p:nvSpPr>
        <p:spPr>
          <a:xfrm>
            <a:off x="316804" y="406315"/>
            <a:ext cx="8525537"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82CD779E-9C14-134A-9171-734AB3ECAF68}"/>
              </a:ext>
            </a:extLst>
          </p:cNvPr>
          <p:cNvSpPr>
            <a:spLocks noGrp="1"/>
          </p:cNvSpPr>
          <p:nvPr>
            <p:ph type="subTitle" idx="1"/>
          </p:nvPr>
        </p:nvSpPr>
        <p:spPr>
          <a:xfrm>
            <a:off x="428508" y="966405"/>
            <a:ext cx="10277303" cy="552943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Product Requirements and Service Levels</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Required products:</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Diesel 50ppm</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Diesel 10ppm (where available)</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Petrol (all grades, inland and coastal)</a:t>
            </a:r>
            <a:endParaRPr lang="en-GB" sz="1200" kern="0" dirty="0">
              <a:solidFill>
                <a:srgbClr val="000000"/>
              </a:solidFill>
              <a:latin typeface="+mn-lt"/>
              <a:ea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Bio-diesel will not be accepted. </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Estimated contract volume: Approximately 1 billion litres, Diesel approximately 98% &amp; Petrol approximately 2%. </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appointed suppliers will be required to comply with the Service Level Agreement (SLA), which will include:</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Performance measurement.</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Service delivery standards.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Reporting obligations.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Rebate management.</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Contract administration requirements.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Penalties for underperformance. </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87034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EC269-111A-9BDD-50EB-7B255E9A90E9}"/>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BC0B3DA3-B6C0-6C35-8CF2-8E59316946CE}"/>
              </a:ext>
            </a:extLst>
          </p:cNvPr>
          <p:cNvSpPr>
            <a:spLocks noGrp="1"/>
          </p:cNvSpPr>
          <p:nvPr>
            <p:ph type="title"/>
          </p:nvPr>
        </p:nvSpPr>
        <p:spPr>
          <a:xfrm>
            <a:off x="316805" y="406315"/>
            <a:ext cx="8553818"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A876B01C-6B9F-3DAB-031C-E3999AEDDEE0}"/>
              </a:ext>
            </a:extLst>
          </p:cNvPr>
          <p:cNvSpPr>
            <a:spLocks noGrp="1"/>
          </p:cNvSpPr>
          <p:nvPr>
            <p:ph type="subTitle" idx="1"/>
          </p:nvPr>
        </p:nvSpPr>
        <p:spPr>
          <a:xfrm>
            <a:off x="428508" y="966405"/>
            <a:ext cx="10772892" cy="552943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Corridor Structure and Allocation </a:t>
            </a:r>
          </a:p>
          <a:p>
            <a:pPr marL="0" indent="0" algn="just" defTabSz="371475">
              <a:lnSpc>
                <a:spcPct val="150000"/>
              </a:lnSpc>
              <a:tabLst>
                <a:tab pos="403225" algn="l"/>
              </a:tabLst>
              <a:defRPr/>
            </a:pPr>
            <a:endParaRPr lang="en-GB" sz="1600" b="1"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endParaRPr lang="en-GB" sz="1600" b="1" kern="0" dirty="0">
              <a:solidFill>
                <a:srgbClr val="000000"/>
              </a:solidFill>
              <a:latin typeface="+mn-lt"/>
              <a:ea typeface="Tahoma" panose="020B0604030504040204" pitchFamily="34" charset="0"/>
            </a:endParaRPr>
          </a:p>
        </p:txBody>
      </p:sp>
      <p:graphicFrame>
        <p:nvGraphicFramePr>
          <p:cNvPr id="5" name="Table 4">
            <a:extLst>
              <a:ext uri="{FF2B5EF4-FFF2-40B4-BE49-F238E27FC236}">
                <a16:creationId xmlns:a16="http://schemas.microsoft.com/office/drawing/2014/main" id="{2F0EF7D8-A211-38B1-3A1C-4744FA13B9F7}"/>
              </a:ext>
            </a:extLst>
          </p:cNvPr>
          <p:cNvGraphicFramePr>
            <a:graphicFrameLocks noGrp="1"/>
          </p:cNvGraphicFramePr>
          <p:nvPr>
            <p:extLst>
              <p:ext uri="{D42A27DB-BD31-4B8C-83A1-F6EECF244321}">
                <p14:modId xmlns:p14="http://schemas.microsoft.com/office/powerpoint/2010/main" val="616394843"/>
              </p:ext>
            </p:extLst>
          </p:nvPr>
        </p:nvGraphicFramePr>
        <p:xfrm>
          <a:off x="507999" y="1509300"/>
          <a:ext cx="7016752" cy="1854200"/>
        </p:xfrm>
        <a:graphic>
          <a:graphicData uri="http://schemas.openxmlformats.org/drawingml/2006/table">
            <a:tbl>
              <a:tblPr firstRow="1" bandRow="1">
                <a:tableStyleId>{616DA210-FB5B-4158-B5E0-FEB733F419BA}</a:tableStyleId>
              </a:tblPr>
              <a:tblGrid>
                <a:gridCol w="4254501">
                  <a:extLst>
                    <a:ext uri="{9D8B030D-6E8A-4147-A177-3AD203B41FA5}">
                      <a16:colId xmlns:a16="http://schemas.microsoft.com/office/drawing/2014/main" val="3413241741"/>
                    </a:ext>
                  </a:extLst>
                </a:gridCol>
                <a:gridCol w="2762251">
                  <a:extLst>
                    <a:ext uri="{9D8B030D-6E8A-4147-A177-3AD203B41FA5}">
                      <a16:colId xmlns:a16="http://schemas.microsoft.com/office/drawing/2014/main" val="1516001265"/>
                    </a:ext>
                  </a:extLst>
                </a:gridCol>
              </a:tblGrid>
              <a:tr h="370840">
                <a:tc>
                  <a:txBody>
                    <a:bodyPr/>
                    <a:lstStyle/>
                    <a:p>
                      <a:r>
                        <a:rPr lang="en-ZA" sz="1400" dirty="0"/>
                        <a:t>Corridor</a:t>
                      </a:r>
                    </a:p>
                  </a:txBody>
                  <a:tcPr/>
                </a:tc>
                <a:tc>
                  <a:txBody>
                    <a:bodyPr/>
                    <a:lstStyle/>
                    <a:p>
                      <a:r>
                        <a:rPr lang="en-ZA" sz="1400" dirty="0"/>
                        <a:t>Estimated Annual Volume</a:t>
                      </a:r>
                    </a:p>
                  </a:txBody>
                  <a:tcPr/>
                </a:tc>
                <a:extLst>
                  <a:ext uri="{0D108BD9-81ED-4DB2-BD59-A6C34878D82A}">
                    <a16:rowId xmlns:a16="http://schemas.microsoft.com/office/drawing/2014/main" val="1615699903"/>
                  </a:ext>
                </a:extLst>
              </a:tr>
              <a:tr h="370840">
                <a:tc>
                  <a:txBody>
                    <a:bodyPr/>
                    <a:lstStyle/>
                    <a:p>
                      <a:r>
                        <a:rPr lang="en-ZA" sz="1400" dirty="0"/>
                        <a:t>KwaZulu-Natal Coastal</a:t>
                      </a:r>
                    </a:p>
                  </a:txBody>
                  <a:tcPr/>
                </a:tc>
                <a:tc>
                  <a:txBody>
                    <a:bodyPr/>
                    <a:lstStyle/>
                    <a:p>
                      <a:r>
                        <a:rPr lang="en-ZA" sz="1400" dirty="0"/>
                        <a:t>±52 million litres</a:t>
                      </a:r>
                    </a:p>
                  </a:txBody>
                  <a:tcPr/>
                </a:tc>
                <a:extLst>
                  <a:ext uri="{0D108BD9-81ED-4DB2-BD59-A6C34878D82A}">
                    <a16:rowId xmlns:a16="http://schemas.microsoft.com/office/drawing/2014/main" val="846657309"/>
                  </a:ext>
                </a:extLst>
              </a:tr>
              <a:tr h="370840">
                <a:tc>
                  <a:txBody>
                    <a:bodyPr/>
                    <a:lstStyle/>
                    <a:p>
                      <a:r>
                        <a:rPr lang="en-ZA" sz="1400" dirty="0"/>
                        <a:t>Western and Northern Cape</a:t>
                      </a:r>
                    </a:p>
                  </a:txBody>
                  <a:tcPr/>
                </a:tc>
                <a:tc>
                  <a:txBody>
                    <a:bodyPr/>
                    <a:lstStyle/>
                    <a:p>
                      <a:r>
                        <a:rPr lang="en-ZA" sz="1400" dirty="0"/>
                        <a:t>±52 million litres</a:t>
                      </a:r>
                    </a:p>
                  </a:txBody>
                  <a:tcPr/>
                </a:tc>
                <a:extLst>
                  <a:ext uri="{0D108BD9-81ED-4DB2-BD59-A6C34878D82A}">
                    <a16:rowId xmlns:a16="http://schemas.microsoft.com/office/drawing/2014/main" val="1673668832"/>
                  </a:ext>
                </a:extLst>
              </a:tr>
              <a:tr h="370840">
                <a:tc>
                  <a:txBody>
                    <a:bodyPr/>
                    <a:lstStyle/>
                    <a:p>
                      <a:r>
                        <a:rPr lang="en-GB" sz="1400" dirty="0"/>
                        <a:t>Eastern Cape + Free State + Mpumalanga Support</a:t>
                      </a:r>
                      <a:endParaRPr lang="en-ZA" sz="1400" dirty="0"/>
                    </a:p>
                  </a:txBody>
                  <a:tcPr/>
                </a:tc>
                <a:tc>
                  <a:txBody>
                    <a:bodyPr/>
                    <a:lstStyle/>
                    <a:p>
                      <a:r>
                        <a:rPr lang="en-ZA" sz="1400" dirty="0"/>
                        <a:t>±52 million litres</a:t>
                      </a:r>
                    </a:p>
                  </a:txBody>
                  <a:tcPr/>
                </a:tc>
                <a:extLst>
                  <a:ext uri="{0D108BD9-81ED-4DB2-BD59-A6C34878D82A}">
                    <a16:rowId xmlns:a16="http://schemas.microsoft.com/office/drawing/2014/main" val="21925112"/>
                  </a:ext>
                </a:extLst>
              </a:tr>
              <a:tr h="370840">
                <a:tc>
                  <a:txBody>
                    <a:bodyPr/>
                    <a:lstStyle/>
                    <a:p>
                      <a:r>
                        <a:rPr lang="en-ZA" sz="1400" dirty="0"/>
                        <a:t>Inland Core (GP, MP, LP, NW)</a:t>
                      </a:r>
                    </a:p>
                  </a:txBody>
                  <a:tcPr/>
                </a:tc>
                <a:tc>
                  <a:txBody>
                    <a:bodyPr/>
                    <a:lstStyle/>
                    <a:p>
                      <a:r>
                        <a:rPr lang="en-ZA" sz="1400" dirty="0"/>
                        <a:t>±52 million litres</a:t>
                      </a:r>
                    </a:p>
                  </a:txBody>
                  <a:tcPr/>
                </a:tc>
                <a:extLst>
                  <a:ext uri="{0D108BD9-81ED-4DB2-BD59-A6C34878D82A}">
                    <a16:rowId xmlns:a16="http://schemas.microsoft.com/office/drawing/2014/main" val="4175952687"/>
                  </a:ext>
                </a:extLst>
              </a:tr>
            </a:tbl>
          </a:graphicData>
        </a:graphic>
      </p:graphicFrame>
      <p:sp>
        <p:nvSpPr>
          <p:cNvPr id="7" name="TextBox 6">
            <a:extLst>
              <a:ext uri="{FF2B5EF4-FFF2-40B4-BE49-F238E27FC236}">
                <a16:creationId xmlns:a16="http://schemas.microsoft.com/office/drawing/2014/main" id="{BCE0E31A-F068-22DD-135A-367802938E32}"/>
              </a:ext>
            </a:extLst>
          </p:cNvPr>
          <p:cNvSpPr txBox="1"/>
          <p:nvPr/>
        </p:nvSpPr>
        <p:spPr>
          <a:xfrm>
            <a:off x="507999" y="3429000"/>
            <a:ext cx="10474326" cy="3524042"/>
          </a:xfrm>
          <a:prstGeom prst="rect">
            <a:avLst/>
          </a:prstGeom>
          <a:noFill/>
        </p:spPr>
        <p:txBody>
          <a:bodyPr wrap="square">
            <a:spAutoFit/>
          </a:bodyPr>
          <a:lstStyle/>
          <a:p>
            <a:pPr>
              <a:lnSpc>
                <a:spcPct val="150000"/>
              </a:lnSpc>
            </a:pPr>
            <a:r>
              <a:rPr lang="en-GB" sz="1400" dirty="0"/>
              <a:t>Bidders may submit proposals for one or more corridors; however, a bidder will only be eligible for appointment to one (1) corridor. Bidders must rank corridor preferences and such rankings will be binding for purposes of allocation. </a:t>
            </a:r>
          </a:p>
          <a:p>
            <a:pPr>
              <a:lnSpc>
                <a:spcPct val="150000"/>
              </a:lnSpc>
            </a:pPr>
            <a:endParaRPr lang="en-GB" sz="1600" dirty="0"/>
          </a:p>
          <a:p>
            <a:pPr>
              <a:lnSpc>
                <a:spcPct val="150000"/>
              </a:lnSpc>
            </a:pPr>
            <a:r>
              <a:rPr lang="en-ZA" sz="1600" b="1" dirty="0"/>
              <a:t>Potential TFR Withdrawal</a:t>
            </a:r>
          </a:p>
          <a:p>
            <a:pPr>
              <a:lnSpc>
                <a:spcPct val="150000"/>
              </a:lnSpc>
            </a:pPr>
            <a:r>
              <a:rPr lang="en-GB" sz="1400" dirty="0"/>
              <a:t>Bidders should note that TFR may elect to withdraw from participation in the contract from Year 3 onwards. TFR currently accounts for approximately 60% of total contract volumes. Should such withdrawal occur:</a:t>
            </a:r>
          </a:p>
          <a:p>
            <a:pPr marL="285750" indent="-285750">
              <a:lnSpc>
                <a:spcPct val="150000"/>
              </a:lnSpc>
              <a:buFont typeface="Wingdings" panose="05000000000000000000" pitchFamily="2" charset="2"/>
              <a:buChar char="§"/>
            </a:pPr>
            <a:r>
              <a:rPr lang="en-GB" sz="1200" dirty="0"/>
              <a:t>Volumes may be redistributed amongst appointed suppliers.</a:t>
            </a:r>
          </a:p>
          <a:p>
            <a:pPr marL="285750" indent="-285750">
              <a:lnSpc>
                <a:spcPct val="150000"/>
              </a:lnSpc>
              <a:buFont typeface="Wingdings" panose="05000000000000000000" pitchFamily="2" charset="2"/>
              <a:buChar char="§"/>
            </a:pPr>
            <a:r>
              <a:rPr lang="en-GB" sz="1200" dirty="0"/>
              <a:t>A balanced volume allocation approach may be applied.</a:t>
            </a:r>
          </a:p>
          <a:p>
            <a:pPr marL="285750" indent="-285750">
              <a:lnSpc>
                <a:spcPct val="150000"/>
              </a:lnSpc>
              <a:buFont typeface="Wingdings" panose="05000000000000000000" pitchFamily="2" charset="2"/>
              <a:buChar char="§"/>
            </a:pPr>
            <a:r>
              <a:rPr lang="en-GB" sz="1200" dirty="0"/>
              <a:t>Pricing submissions must demonstrate the impact of a TFR withdrawal scenario. </a:t>
            </a:r>
          </a:p>
          <a:p>
            <a:pPr>
              <a:lnSpc>
                <a:spcPct val="150000"/>
              </a:lnSpc>
            </a:pPr>
            <a:endParaRPr lang="en-ZA" sz="1400" dirty="0"/>
          </a:p>
          <a:p>
            <a:endParaRPr lang="en-ZA" sz="1600" b="1" dirty="0"/>
          </a:p>
        </p:txBody>
      </p:sp>
    </p:spTree>
    <p:extLst>
      <p:ext uri="{BB962C8B-B14F-4D97-AF65-F5344CB8AC3E}">
        <p14:creationId xmlns:p14="http://schemas.microsoft.com/office/powerpoint/2010/main" val="4002372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D1CB4-F37C-7B6B-120E-CA0B4326E2C8}"/>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249CB201-C4E9-87E0-C874-E8CB53D54654}"/>
              </a:ext>
            </a:extLst>
          </p:cNvPr>
          <p:cNvSpPr>
            <a:spLocks noGrp="1"/>
          </p:cNvSpPr>
          <p:nvPr>
            <p:ph type="title"/>
          </p:nvPr>
        </p:nvSpPr>
        <p:spPr>
          <a:xfrm>
            <a:off x="316805" y="406315"/>
            <a:ext cx="9336242" cy="523220"/>
          </a:xfrm>
        </p:spPr>
        <p:txBody>
          <a:bodyPr wrap="square" anchor="ctr" anchorCtr="0">
            <a:spAutoFit/>
          </a:bodyPr>
          <a:lstStyle/>
          <a:p>
            <a:pPr algn="l"/>
            <a:r>
              <a:rPr lang="en-GB" dirty="0">
                <a:latin typeface="+mn-lt"/>
              </a:rPr>
              <a:t>3. Scope of Requirements (Continued)</a:t>
            </a:r>
            <a:endParaRPr lang="en-US" dirty="0">
              <a:latin typeface="+mn-lt"/>
            </a:endParaRPr>
          </a:p>
        </p:txBody>
      </p:sp>
      <p:sp>
        <p:nvSpPr>
          <p:cNvPr id="30" name="Subtitle 29">
            <a:extLst>
              <a:ext uri="{FF2B5EF4-FFF2-40B4-BE49-F238E27FC236}">
                <a16:creationId xmlns:a16="http://schemas.microsoft.com/office/drawing/2014/main" id="{9ABF548C-F21F-F6F7-D8E5-E7A1C012EE7D}"/>
              </a:ext>
            </a:extLst>
          </p:cNvPr>
          <p:cNvSpPr>
            <a:spLocks noGrp="1"/>
          </p:cNvSpPr>
          <p:nvPr>
            <p:ph type="subTitle" idx="1"/>
          </p:nvPr>
        </p:nvSpPr>
        <p:spPr>
          <a:xfrm>
            <a:off x="428508" y="966405"/>
            <a:ext cx="10277303" cy="5529432"/>
          </a:xfrm>
        </p:spPr>
        <p:txBody>
          <a:bodyPr/>
          <a:lstStyle/>
          <a:p>
            <a:pPr marL="0" indent="0" algn="just" defTabSz="371475">
              <a:lnSpc>
                <a:spcPct val="150000"/>
              </a:lnSpc>
              <a:tabLst>
                <a:tab pos="403225" algn="l"/>
              </a:tabLst>
              <a:defRPr/>
            </a:pPr>
            <a:r>
              <a:rPr lang="en-GB" sz="1600" b="1" kern="0" dirty="0">
                <a:solidFill>
                  <a:srgbClr val="000000"/>
                </a:solidFill>
                <a:latin typeface="+mn-lt"/>
                <a:ea typeface="Tahoma" panose="020B0604030504040204" pitchFamily="34" charset="0"/>
                <a:cs typeface="Tahoma" panose="020B0604030504040204" pitchFamily="34" charset="0"/>
              </a:rPr>
              <a:t>Relief Arrangement</a:t>
            </a: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Transnet intends appointing four (4) suppliers, with one supplier allocated to each corridor. Where a supplier cannot perform:</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Remaining appointed suppliers may be invited to provide relief pricing.</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Relief will not be allocated sequentially.</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Transnet will appoint the most suitable and cost-effective solution.</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Participation in relief requests is mandatory.</a:t>
            </a:r>
          </a:p>
          <a:p>
            <a:pPr marL="285750" indent="-2857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Failure to participate without acceptable justification may constitute a breach of contract. </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a:p>
            <a:pPr marL="0" indent="0" algn="just" defTabSz="371475">
              <a:lnSpc>
                <a:spcPct val="150000"/>
              </a:lnSpc>
              <a:tabLst>
                <a:tab pos="403225" algn="l"/>
              </a:tabLst>
              <a:defRPr/>
            </a:pPr>
            <a:r>
              <a:rPr lang="en-GB" sz="1400" kern="0" dirty="0">
                <a:solidFill>
                  <a:srgbClr val="000000"/>
                </a:solidFill>
                <a:latin typeface="+mn-lt"/>
                <a:ea typeface="Tahoma" panose="020B0604030504040204" pitchFamily="34" charset="0"/>
                <a:cs typeface="Tahoma" panose="020B0604030504040204" pitchFamily="34" charset="0"/>
              </a:rPr>
              <a:t>The purpose of the relief arrangement is to:</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Ensure uninterrupted supply.</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Improve supply chain resilience.</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Mitigate supplier performance risks.</a:t>
            </a:r>
          </a:p>
          <a:p>
            <a:pPr marL="171450" indent="-171450" algn="just" defTabSz="371475">
              <a:lnSpc>
                <a:spcPct val="150000"/>
              </a:lnSpc>
              <a:buFont typeface="Wingdings" panose="05000000000000000000" pitchFamily="2" charset="2"/>
              <a:buChar char="§"/>
              <a:tabLst>
                <a:tab pos="403225" algn="l"/>
              </a:tabLst>
              <a:defRPr/>
            </a:pPr>
            <a:r>
              <a:rPr lang="en-GB" sz="1200" kern="0" dirty="0">
                <a:solidFill>
                  <a:srgbClr val="000000"/>
                </a:solidFill>
                <a:latin typeface="+mn-lt"/>
                <a:ea typeface="Tahoma" panose="020B0604030504040204" pitchFamily="34" charset="0"/>
                <a:cs typeface="Tahoma" panose="020B0604030504040204" pitchFamily="34" charset="0"/>
              </a:rPr>
              <a:t>Support continuity of national operations</a:t>
            </a:r>
          </a:p>
          <a:p>
            <a:pPr marL="0" indent="0" algn="just" defTabSz="371475">
              <a:lnSpc>
                <a:spcPct val="150000"/>
              </a:lnSpc>
              <a:tabLst>
                <a:tab pos="403225" algn="l"/>
              </a:tabLst>
              <a:defRPr/>
            </a:pPr>
            <a:endParaRPr lang="en-GB" sz="1400" kern="0" dirty="0">
              <a:solidFill>
                <a:srgbClr val="000000"/>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35565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8F33180-F2DD-4F49-94EC-E2E9393EDCB4}"/>
              </a:ext>
            </a:extLst>
          </p:cNvPr>
          <p:cNvSpPr>
            <a:spLocks noGrp="1"/>
          </p:cNvSpPr>
          <p:nvPr>
            <p:ph type="title"/>
          </p:nvPr>
        </p:nvSpPr>
        <p:spPr>
          <a:xfrm>
            <a:off x="256426" y="400043"/>
            <a:ext cx="10515478" cy="523220"/>
          </a:xfrm>
        </p:spPr>
        <p:txBody>
          <a:bodyPr wrap="square" anchor="ctr" anchorCtr="0">
            <a:spAutoFit/>
          </a:bodyPr>
          <a:lstStyle/>
          <a:p>
            <a:r>
              <a:rPr lang="en-ZA" sz="2800" dirty="0">
                <a:latin typeface="+mn-lt"/>
              </a:rPr>
              <a:t>4.1 B-BBEE Overview</a:t>
            </a:r>
            <a:endParaRPr lang="en-US" sz="2800" dirty="0">
              <a:latin typeface="+mn-lt"/>
            </a:endParaRPr>
          </a:p>
        </p:txBody>
      </p:sp>
      <p:sp>
        <p:nvSpPr>
          <p:cNvPr id="22" name="Rectangle 21">
            <a:extLst>
              <a:ext uri="{FF2B5EF4-FFF2-40B4-BE49-F238E27FC236}">
                <a16:creationId xmlns:a16="http://schemas.microsoft.com/office/drawing/2014/main" id="{76785F3B-C6DB-4399-B6A5-40ED478E08CA}"/>
              </a:ext>
            </a:extLst>
          </p:cNvPr>
          <p:cNvSpPr/>
          <p:nvPr/>
        </p:nvSpPr>
        <p:spPr>
          <a:xfrm>
            <a:off x="416682" y="923263"/>
            <a:ext cx="11442238" cy="6160341"/>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B-BBEE Definition:</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Broad-Based Black Economic (B-BBEE) means the economic empowerment of all black people including women, workers, youth, people living with disabilities and people living in rural areas through diverse but integrated socio-economic strategies.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Purpose:</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increase the number of black people that manage, own and control enterprises and productive assets.</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facilitate ownership and management of enterprises and productive assets by communities, workers, cooperatives and other collective enterprises</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achieve an equitable representation in all occupational categories and levels in the workforce</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procure from large, medium and small sized black owned enterprises</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To increase investment in enterprises and communities that are owned and managed by black people</a:t>
            </a: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A valid B-BBEE certificate for LE company’s OR an Affidavit for QSE and EME’s is required</a:t>
            </a:r>
          </a:p>
          <a:p>
            <a:pPr marL="0" marR="0" lvl="0" indent="0" algn="just" defTabSz="457200" rtl="0" eaLnBrk="1" fontAlgn="auto" latinLnBrk="0" hangingPunct="1">
              <a:lnSpc>
                <a:spcPct val="100000"/>
              </a:lnSpc>
              <a:spcBef>
                <a:spcPts val="488"/>
              </a:spcBef>
              <a:spcAft>
                <a:spcPts val="0"/>
              </a:spcAft>
              <a:buClrTx/>
              <a:buSzTx/>
              <a:buFontTx/>
              <a:buNone/>
              <a:tabLst/>
              <a:defRPr/>
            </a:pPr>
            <a:r>
              <a:rPr kumimoji="0" lang="en-GB" sz="1400" b="1" i="0" u="sng"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B-BBEE Amended Codes Principles</a:t>
            </a:r>
          </a:p>
          <a:p>
            <a:pPr marL="342900" marR="0" lvl="1" indent="-342900" algn="just" defTabSz="457200" rtl="0" eaLnBrk="1" fontAlgn="auto" latinLnBrk="0" hangingPunct="1">
              <a:lnSpc>
                <a:spcPct val="150000"/>
              </a:lnSpc>
              <a:spcBef>
                <a:spcPts val="600"/>
              </a:spcBef>
              <a:spcAft>
                <a:spcPts val="0"/>
              </a:spcAft>
              <a:buClr>
                <a:srgbClr val="69614E"/>
              </a:buClr>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Enhanced the recognition status of black owned EMEs and QSEs</a:t>
            </a:r>
          </a:p>
          <a:p>
            <a:pPr marL="342900" marR="0" lvl="1" indent="-342900" algn="just" defTabSz="457200" rtl="0" eaLnBrk="1" fontAlgn="auto" latinLnBrk="0" hangingPunct="1">
              <a:lnSpc>
                <a:spcPct val="150000"/>
              </a:lnSpc>
              <a:spcBef>
                <a:spcPts val="600"/>
              </a:spcBef>
              <a:spcAft>
                <a:spcPts val="0"/>
              </a:spcAft>
              <a:buClr>
                <a:srgbClr val="69614E"/>
              </a:buClr>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An EME that is 100% owned by black people qualifies as a level 1 contributor;</a:t>
            </a:r>
          </a:p>
          <a:p>
            <a:pPr marL="342900" marR="0" lvl="1" indent="-342900" algn="just" defTabSz="457200" rtl="0" eaLnBrk="1" fontAlgn="auto" latinLnBrk="0" hangingPunct="1">
              <a:lnSpc>
                <a:spcPct val="150000"/>
              </a:lnSpc>
              <a:spcBef>
                <a:spcPts val="600"/>
              </a:spcBef>
              <a:spcAft>
                <a:spcPts val="0"/>
              </a:spcAft>
              <a:buClr>
                <a:srgbClr val="69614E"/>
              </a:buClr>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An EME that is more than 51% owned by black people qualifies as a level 2 contributor; </a:t>
            </a:r>
          </a:p>
          <a:p>
            <a:pPr marL="342900" marR="0" lvl="1" indent="-342900" algn="just" defTabSz="457200" rtl="0" eaLnBrk="1" fontAlgn="auto" latinLnBrk="0" hangingPunct="1">
              <a:lnSpc>
                <a:spcPct val="150000"/>
              </a:lnSpc>
              <a:spcBef>
                <a:spcPts val="600"/>
              </a:spcBef>
              <a:spcAft>
                <a:spcPts val="0"/>
              </a:spcAft>
              <a:buClr>
                <a:srgbClr val="69614E"/>
              </a:buClr>
              <a:buSzTx/>
              <a:buFont typeface="Wingdings" panose="05000000000000000000" pitchFamily="2" charset="2"/>
              <a:buChar char=""/>
              <a:tabLst/>
              <a:defRPr/>
            </a:pPr>
            <a:r>
              <a:rPr kumimoji="0" lang="en-ZA"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No verification  requirements for EMEs; EME to obtain a Sworn affidavit or a CIPC Certificate</a:t>
            </a:r>
            <a:endParaRPr kumimoji="0" 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endParaRPr>
          </a:p>
        </p:txBody>
      </p:sp>
    </p:spTree>
    <p:extLst>
      <p:ext uri="{BB962C8B-B14F-4D97-AF65-F5344CB8AC3E}">
        <p14:creationId xmlns:p14="http://schemas.microsoft.com/office/powerpoint/2010/main" val="1943554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78BCB-42F8-7083-3352-62A1D35251F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C67D6C9-13BE-E8E4-2386-BBA652EDED53}"/>
              </a:ext>
            </a:extLst>
          </p:cNvPr>
          <p:cNvSpPr/>
          <p:nvPr/>
        </p:nvSpPr>
        <p:spPr>
          <a:xfrm>
            <a:off x="275208" y="835662"/>
            <a:ext cx="11357992" cy="5957721"/>
          </a:xfrm>
          <a:prstGeom prst="rect">
            <a:avLst/>
          </a:prstGeom>
        </p:spPr>
        <p:txBody>
          <a:bodyPr wrap="square">
            <a:spAutoFit/>
          </a:bodyPr>
          <a:lstStyle/>
          <a:p>
            <a:pPr marL="0" marR="0" lvl="0" indent="0" algn="just" defTabSz="457200" rtl="0" eaLnBrk="1" fontAlgn="auto" latinLnBrk="0" hangingPunct="1">
              <a:lnSpc>
                <a:spcPct val="15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PPPFA provides for a preference points system in terms of which contracts below a prescribed value be evaluated on the basis that 20 out of 100 possible points must be allocated to “specific goals” and 80 points allocated to price.</a:t>
            </a:r>
          </a:p>
          <a:p>
            <a:pPr marL="0" marR="0" lvl="0" indent="0" algn="just" defTabSz="457200" rtl="0" eaLnBrk="1" fontAlgn="auto" latinLnBrk="0" hangingPunct="1">
              <a:lnSpc>
                <a:spcPct val="15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For contracts above a prescribed value, 10 out of 100 possible points must be allocated to “specific goals”, and 90 points allocated to price</a:t>
            </a:r>
          </a:p>
          <a:p>
            <a:pPr marL="0" marR="0" lvl="0" indent="0" algn="just" defTabSz="457200" rtl="0" eaLnBrk="1" fontAlgn="auto" latinLnBrk="0" hangingPunct="1">
              <a:lnSpc>
                <a:spcPct val="150000"/>
              </a:lnSpc>
              <a:spcBef>
                <a:spcPts val="30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342900" marR="0" lvl="0" indent="-342900" algn="just" defTabSz="457200" rtl="0" eaLnBrk="1" fontAlgn="auto" latinLnBrk="0" hangingPunct="1">
              <a:lnSpc>
                <a:spcPct val="150000"/>
              </a:lnSpc>
              <a:spcBef>
                <a:spcPts val="300"/>
              </a:spcBef>
              <a:spcAft>
                <a:spcPts val="0"/>
              </a:spcAft>
              <a:buClrTx/>
              <a:buSzTx/>
              <a:buFontTx/>
              <a:buAutoNum type="alphaLcParenBoth"/>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applicable preference point system as envisaged in the regulations 4, 5, 6 or 7.</a:t>
            </a:r>
          </a:p>
          <a:p>
            <a:pPr marL="342900" marR="0" lvl="0" indent="-342900" algn="just" defTabSz="457200" rtl="0" eaLnBrk="1" fontAlgn="auto" latinLnBrk="0" hangingPunct="1">
              <a:lnSpc>
                <a:spcPct val="150000"/>
              </a:lnSpc>
              <a:spcBef>
                <a:spcPts val="300"/>
              </a:spcBef>
              <a:spcAft>
                <a:spcPts val="0"/>
              </a:spcAft>
              <a:buClrTx/>
              <a:buSzTx/>
              <a:buFontTx/>
              <a:buAutoNum type="alphaLcParenBoth"/>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The specific goal in the invitation to submit the tender for which a point may be awarded, and the number of points that will be awarded to each goal, and proof of the claim for such goal .</a:t>
            </a: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30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457200" rtl="0" eaLnBrk="1" fontAlgn="auto" latinLnBrk="0" hangingPunct="1">
              <a:lnSpc>
                <a:spcPct val="15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80/20 preference point system for acquisition of goods or services with Rand value equal to or below R50 million</a:t>
            </a: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30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90/10 preference point system for acquisition of goods or services with Rand value above R50 million </a:t>
            </a:r>
            <a:endParaRPr kumimoji="0" 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30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Bidders who do not submit B-BBEE Status Level Verification Certificates or applicable affidavit copy will be deemed as non-compliant contributors to B-BBEE will score zero for preference points.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This also applies to Bidders who submit letters or expired certificates indicating that their B-BBEE status is in the process of being verified. Where a B-BBEE certificate is to be used for scoring purposes only, such letters indicating that their B-BBEE status is in the process of being verified or expired certificates are submitted, bidders will be scored zero for preference points.</a:t>
            </a:r>
          </a:p>
        </p:txBody>
      </p:sp>
      <p:sp>
        <p:nvSpPr>
          <p:cNvPr id="6" name="Title 1">
            <a:extLst>
              <a:ext uri="{FF2B5EF4-FFF2-40B4-BE49-F238E27FC236}">
                <a16:creationId xmlns:a16="http://schemas.microsoft.com/office/drawing/2014/main" id="{D83A4EDE-8E55-BAE4-F18F-DAA1371D1CEE}"/>
              </a:ext>
            </a:extLst>
          </p:cNvPr>
          <p:cNvSpPr txBox="1">
            <a:spLocks/>
          </p:cNvSpPr>
          <p:nvPr/>
        </p:nvSpPr>
        <p:spPr>
          <a:xfrm>
            <a:off x="275208" y="432164"/>
            <a:ext cx="8817049" cy="484489"/>
          </a:xfrm>
          <a:prstGeom prst="rect">
            <a:avLst/>
          </a:prstGeom>
        </p:spPr>
        <p:txBody>
          <a:bodyPr vert="horz" lIns="0" tIns="0" rIns="0" bIns="0" rtlCol="0" anchor="ctr">
            <a:noAutofit/>
          </a:bodyPr>
          <a:lstStyle>
            <a:lvl1pPr defTabSz="779173">
              <a:spcBef>
                <a:spcPct val="0"/>
              </a:spcBef>
              <a:buNone/>
              <a:defRPr sz="2000" b="1" cap="none" spc="0" baseline="0">
                <a:solidFill>
                  <a:schemeClr val="tx1">
                    <a:lumMod val="50000"/>
                    <a:lumOff val="50000"/>
                  </a:schemeClr>
                </a:solidFill>
                <a:latin typeface="+mj-lt"/>
                <a:ea typeface="+mj-ea"/>
                <a:cs typeface="+mj-cs"/>
              </a:defRPr>
            </a:lvl1pPr>
          </a:lstStyle>
          <a:p>
            <a:pPr marL="0" marR="0" lvl="0" indent="0" algn="l" defTabSz="779173" rtl="0" eaLnBrk="1" fontAlgn="auto" latinLnBrk="0" hangingPunct="1">
              <a:lnSpc>
                <a:spcPct val="100000"/>
              </a:lnSpc>
              <a:spcBef>
                <a:spcPct val="0"/>
              </a:spcBef>
              <a:spcAft>
                <a:spcPts val="0"/>
              </a:spcAft>
              <a:buClrTx/>
              <a:buSzTx/>
              <a:buFontTx/>
              <a:buNone/>
              <a:tabLst/>
              <a:defRPr/>
            </a:pPr>
            <a:r>
              <a:rPr kumimoji="0" lang="en-ZA" sz="2800" b="1" i="0" u="none" strike="noStrike" kern="1200" cap="none" spc="0" normalizeH="0" baseline="0" noProof="0" dirty="0">
                <a:ln>
                  <a:noFill/>
                </a:ln>
                <a:solidFill>
                  <a:srgbClr val="000000"/>
                </a:solidFill>
                <a:effectLst/>
                <a:uLnTx/>
                <a:uFillTx/>
                <a:latin typeface="Tahoma"/>
                <a:ea typeface="+mj-ea"/>
                <a:cs typeface="+mj-cs"/>
              </a:rPr>
              <a:t>4.2 Preferential Procurement Regulations</a:t>
            </a:r>
          </a:p>
        </p:txBody>
      </p:sp>
    </p:spTree>
    <p:extLst>
      <p:ext uri="{BB962C8B-B14F-4D97-AF65-F5344CB8AC3E}">
        <p14:creationId xmlns:p14="http://schemas.microsoft.com/office/powerpoint/2010/main" val="284279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A6F7AB0-CC2F-EB9D-C7DA-B82BBC70F21F}"/>
              </a:ext>
            </a:extLst>
          </p:cNvPr>
          <p:cNvSpPr txBox="1">
            <a:spLocks/>
          </p:cNvSpPr>
          <p:nvPr/>
        </p:nvSpPr>
        <p:spPr>
          <a:xfrm>
            <a:off x="390653" y="380442"/>
            <a:ext cx="8817049" cy="484489"/>
          </a:xfrm>
          <a:prstGeom prst="rect">
            <a:avLst/>
          </a:prstGeom>
        </p:spPr>
        <p:txBody>
          <a:bodyPr vert="horz" lIns="0" tIns="0" rIns="0" bIns="0" rtlCol="0" anchor="ctr">
            <a:noAutofit/>
          </a:bodyPr>
          <a:lstStyle>
            <a:lvl1pPr defTabSz="779173">
              <a:spcBef>
                <a:spcPct val="0"/>
              </a:spcBef>
              <a:buNone/>
              <a:defRPr sz="2000" b="1" cap="none" spc="0" baseline="0">
                <a:solidFill>
                  <a:schemeClr val="tx1">
                    <a:lumMod val="50000"/>
                    <a:lumOff val="50000"/>
                  </a:schemeClr>
                </a:solidFill>
                <a:latin typeface="+mj-lt"/>
                <a:ea typeface="+mj-ea"/>
                <a:cs typeface="+mj-cs"/>
              </a:defRPr>
            </a:lvl1pPr>
          </a:lstStyle>
          <a:p>
            <a:pPr marL="0" marR="0" lvl="0" indent="0" algn="l" defTabSz="779173"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0000"/>
                </a:solidFill>
                <a:effectLst/>
                <a:uLnTx/>
                <a:uFillTx/>
                <a:latin typeface="+mn-lt"/>
                <a:ea typeface="+mj-ea"/>
                <a:cs typeface="+mj-cs"/>
              </a:rPr>
              <a:t>4.3 Joint Venture Requirements</a:t>
            </a:r>
            <a:endParaRPr kumimoji="0" lang="en-ZA" sz="2800" b="1" i="0" u="none" strike="noStrike" kern="1200" cap="none" spc="0" normalizeH="0" baseline="0" noProof="0" dirty="0">
              <a:ln>
                <a:noFill/>
              </a:ln>
              <a:solidFill>
                <a:srgbClr val="000000"/>
              </a:solidFill>
              <a:effectLst/>
              <a:uLnTx/>
              <a:uFillTx/>
              <a:latin typeface="+mn-lt"/>
              <a:ea typeface="+mj-ea"/>
              <a:cs typeface="+mj-cs"/>
            </a:endParaRPr>
          </a:p>
        </p:txBody>
      </p:sp>
      <p:sp>
        <p:nvSpPr>
          <p:cNvPr id="3" name="Content Placeholder 2">
            <a:extLst>
              <a:ext uri="{FF2B5EF4-FFF2-40B4-BE49-F238E27FC236}">
                <a16:creationId xmlns:a16="http://schemas.microsoft.com/office/drawing/2014/main" id="{1D71552A-9E69-C5B1-A1F0-4E268D0957E6}"/>
              </a:ext>
            </a:extLst>
          </p:cNvPr>
          <p:cNvSpPr txBox="1">
            <a:spLocks/>
          </p:cNvSpPr>
          <p:nvPr/>
        </p:nvSpPr>
        <p:spPr>
          <a:xfrm>
            <a:off x="319897" y="844413"/>
            <a:ext cx="11872103" cy="6158930"/>
          </a:xfrm>
          <a:prstGeom prst="rect">
            <a:avLst/>
          </a:prstGeom>
        </p:spPr>
        <p:txBody>
          <a:bodyPr wrap="square">
            <a:spAutoFit/>
          </a:bodyPr>
          <a:lstStyle>
            <a:lvl1pPr marL="7521" marR="361381" indent="-189904" algn="l" defTabSz="779173" rtl="0" eaLnBrk="1" latinLnBrk="0" hangingPunct="1">
              <a:lnSpc>
                <a:spcPct val="100000"/>
              </a:lnSpc>
              <a:spcBef>
                <a:spcPts val="56"/>
              </a:spcBef>
              <a:spcAft>
                <a:spcPts val="341"/>
              </a:spcAft>
              <a:buFont typeface="Arial" pitchFamily="34" charset="0"/>
              <a:buNone/>
              <a:defRPr sz="1600" b="0" i="0" kern="120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defTabSz="779173" rtl="0" eaLnBrk="1" latinLnBrk="0" hangingPunct="1">
              <a:lnSpc>
                <a:spcPct val="110000"/>
              </a:lnSpc>
              <a:spcBef>
                <a:spcPts val="171"/>
              </a:spcBef>
              <a:spcAft>
                <a:spcPts val="171"/>
              </a:spcAft>
              <a:buFont typeface="Arial" pitchFamily="34" charset="0"/>
              <a:buNone/>
              <a:defRPr sz="2000" kern="1200">
                <a:solidFill>
                  <a:schemeClr val="tx1">
                    <a:lumMod val="50000"/>
                    <a:lumOff val="50000"/>
                  </a:schemeClr>
                </a:solidFill>
                <a:latin typeface="+mn-lt"/>
                <a:ea typeface="+mn-ea"/>
                <a:cs typeface="+mn-cs"/>
              </a:defRPr>
            </a:lvl2pPr>
            <a:lvl3pPr marL="914400" indent="0" algn="ctr" defTabSz="779173" rtl="0" eaLnBrk="1" latinLnBrk="0" hangingPunct="1">
              <a:lnSpc>
                <a:spcPct val="110000"/>
              </a:lnSpc>
              <a:spcBef>
                <a:spcPts val="85"/>
              </a:spcBef>
              <a:spcAft>
                <a:spcPts val="171"/>
              </a:spcAft>
              <a:buFont typeface="Arial" pitchFamily="34" charset="0"/>
              <a:buNone/>
              <a:defRPr sz="1800" kern="1200">
                <a:solidFill>
                  <a:schemeClr val="tx1">
                    <a:lumMod val="50000"/>
                    <a:lumOff val="50000"/>
                  </a:schemeClr>
                </a:solidFill>
                <a:latin typeface="+mn-lt"/>
                <a:ea typeface="+mn-ea"/>
                <a:cs typeface="+mn-cs"/>
              </a:defRPr>
            </a:lvl3pPr>
            <a:lvl4pPr marL="1371600" indent="0" algn="ctr" defTabSz="779173" rtl="0" eaLnBrk="1" latinLnBrk="0" hangingPunct="1">
              <a:lnSpc>
                <a:spcPct val="110000"/>
              </a:lnSpc>
              <a:spcBef>
                <a:spcPts val="85"/>
              </a:spcBef>
              <a:spcAft>
                <a:spcPts val="171"/>
              </a:spcAft>
              <a:buFont typeface="Arial" pitchFamily="34" charset="0"/>
              <a:buNone/>
              <a:defRPr sz="1600" kern="1200">
                <a:solidFill>
                  <a:schemeClr val="tx1">
                    <a:lumMod val="50000"/>
                    <a:lumOff val="50000"/>
                  </a:schemeClr>
                </a:solidFill>
                <a:latin typeface="+mn-lt"/>
                <a:ea typeface="+mn-ea"/>
                <a:cs typeface="+mn-cs"/>
              </a:defRPr>
            </a:lvl4pPr>
            <a:lvl5pPr marL="1828800" indent="0" algn="ctr" defTabSz="779173" rtl="0" eaLnBrk="1" latinLnBrk="0" hangingPunct="1">
              <a:lnSpc>
                <a:spcPct val="110000"/>
              </a:lnSpc>
              <a:spcBef>
                <a:spcPts val="85"/>
              </a:spcBef>
              <a:spcAft>
                <a:spcPts val="171"/>
              </a:spcAft>
              <a:buFont typeface="Arial" pitchFamily="34" charset="0"/>
              <a:buNone/>
              <a:defRPr sz="1600" kern="1200">
                <a:solidFill>
                  <a:schemeClr val="tx1">
                    <a:lumMod val="50000"/>
                    <a:lumOff val="50000"/>
                  </a:schemeClr>
                </a:solidFill>
                <a:latin typeface="+mn-lt"/>
                <a:ea typeface="+mn-ea"/>
                <a:cs typeface="+mn-cs"/>
              </a:defRPr>
            </a:lvl5pPr>
            <a:lvl6pPr marL="2286000" indent="0" algn="ctr" defTabSz="779173"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779173"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779173"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779173"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marL="7521" marR="361381" lvl="0" indent="-189904" algn="just" defTabSz="457200" rtl="0" eaLnBrk="1" fontAlgn="auto" latinLnBrk="0" hangingPunct="1">
              <a:lnSpc>
                <a:spcPct val="150000"/>
              </a:lnSpc>
              <a:spcBef>
                <a:spcPts val="56"/>
              </a:spcBef>
              <a:spcAft>
                <a:spcPts val="341"/>
              </a:spcAft>
              <a:buClrTx/>
              <a:buSzTx/>
              <a:buFont typeface="Arial" pitchFamily="34" charset="0"/>
              <a:buNone/>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In 2019 DTI released amendments to the Codes of Good Practice. Joint Ventures are referred to in Revised Code 000, Statement 000: General Principles</a:t>
            </a:r>
          </a:p>
          <a:p>
            <a:pPr marL="285750" marR="361381" lvl="0" indent="-285750" algn="just" defTabSz="779173"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As per paragraph 7 of Amended Code Series 000, Statement 000 of the Codes of Good Practice, unincorporated joint ventures are required to compile a consolidated verification certificate. A consolidated verification certificate will consolidate the verified compliance data of joint venture partners if those Measured Entities were a single Measured Entity.  </a:t>
            </a:r>
          </a:p>
          <a:p>
            <a:pPr marL="285750" marR="361381" lvl="0" indent="-285750" algn="just"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JV will require its own Broad-Based Black Economic Empowerment (B-BBEE) certificate if they would like to tender or enter into a contract that requires a B-BBEE Certificate.  </a:t>
            </a:r>
          </a:p>
          <a:p>
            <a:pPr marL="285750" marR="361381" lvl="0" indent="-285750" algn="just"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trust, consortium or joint venture (including unincorporated consortia and joint ventures) must submit a consolidated B-BBEE Status Level verification certificate for every separate bid. </a:t>
            </a:r>
          </a:p>
          <a:p>
            <a:pPr marL="285750" marR="361381" lvl="0" indent="-285750" algn="just"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tenderer failing to submit proof of B-BBEE status level of contributor or is a non-compliant contributor to B-BBEE may not be disqualified but may only score points out of 90 for price and (b) scores 0 points applying the 90/10 principle . Refer PPPFA  No. 40553 for more info on preference point.</a:t>
            </a:r>
          </a:p>
          <a:p>
            <a:pPr marL="285750" marR="361381" lvl="0" indent="-285750" algn="just"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Respondents who wish to respond to this RFP as a Joint Venture [JV] or consortium with B-BBEE entities, must state their intention to do so in their RFP submission. Such Respondents must also submit a signed JV or consortium agreement between the parties clearly stating the percentage [%] split of business and the associated responsibilities of each party. </a:t>
            </a:r>
            <a:endPar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7521" marR="361381" lvl="0" indent="-189904" algn="l" defTabSz="457200" rtl="0" eaLnBrk="1" fontAlgn="auto" latinLnBrk="0" hangingPunct="1">
              <a:lnSpc>
                <a:spcPct val="150000"/>
              </a:lnSpc>
              <a:spcBef>
                <a:spcPts val="56"/>
              </a:spcBef>
              <a:spcAft>
                <a:spcPts val="341"/>
              </a:spcAft>
              <a:buClrTx/>
              <a:buSzTx/>
              <a:buFont typeface="Arial" pitchFamily="34" charset="0"/>
              <a:buNone/>
              <a:tabLst/>
              <a:defRPr/>
            </a:pPr>
            <a:r>
              <a:rPr kumimoji="0" lang="en-US" sz="12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Note the following:</a:t>
            </a:r>
            <a:endParaRPr kumimoji="0" lang="en-ZA" sz="12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consolidated verification certificate is required.</a:t>
            </a: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The consolidation is based on the weighting as defined in the joint venture agreement.</a:t>
            </a: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The respective scores are weighted according to their proportionate share in the joint venture.</a:t>
            </a: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 joint venture certificate is valid for 12 months and only applicable to a specific project.</a:t>
            </a:r>
          </a:p>
          <a:p>
            <a:pPr marL="285750" marR="361381" lvl="0" indent="-285750" algn="l" defTabSz="457200" rtl="0" eaLnBrk="1" fontAlgn="auto" latinLnBrk="0" hangingPunct="1">
              <a:lnSpc>
                <a:spcPct val="150000"/>
              </a:lnSpc>
              <a:spcBef>
                <a:spcPts val="56"/>
              </a:spcBef>
              <a:spcAft>
                <a:spcPts val="341"/>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Joint Ventures are required to compile a consolidated verification certificate. A consolidated verification certificate will consolidate the verified compliance data of joint venture partners in accordance.</a:t>
            </a:r>
          </a:p>
        </p:txBody>
      </p:sp>
    </p:spTree>
    <p:extLst>
      <p:ext uri="{BB962C8B-B14F-4D97-AF65-F5344CB8AC3E}">
        <p14:creationId xmlns:p14="http://schemas.microsoft.com/office/powerpoint/2010/main" val="186207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9BE6E7E-3C27-B2BD-06D6-F1C840824739}"/>
              </a:ext>
            </a:extLst>
          </p:cNvPr>
          <p:cNvSpPr>
            <a:spLocks noGrp="1"/>
          </p:cNvSpPr>
          <p:nvPr>
            <p:ph type="title"/>
          </p:nvPr>
        </p:nvSpPr>
        <p:spPr>
          <a:xfrm>
            <a:off x="334651" y="409681"/>
            <a:ext cx="9780309" cy="523220"/>
          </a:xfrm>
        </p:spPr>
        <p:txBody>
          <a:bodyPr/>
          <a:lstStyle/>
          <a:p>
            <a:r>
              <a:rPr lang="en-GB" sz="2800" dirty="0">
                <a:latin typeface="+mn-lt"/>
              </a:rPr>
              <a:t>4.4 Evaluation and Weighted Scoring</a:t>
            </a:r>
            <a:endParaRPr lang="en-US" sz="2800" dirty="0">
              <a:latin typeface="+mn-lt"/>
            </a:endParaRPr>
          </a:p>
        </p:txBody>
      </p:sp>
      <p:sp>
        <p:nvSpPr>
          <p:cNvPr id="7" name="Rectangle 1">
            <a:extLst>
              <a:ext uri="{FF2B5EF4-FFF2-40B4-BE49-F238E27FC236}">
                <a16:creationId xmlns:a16="http://schemas.microsoft.com/office/drawing/2014/main" id="{97FD3325-D9A2-50CE-8A18-BC5C35DA3221}"/>
              </a:ext>
            </a:extLst>
          </p:cNvPr>
          <p:cNvSpPr>
            <a:spLocks noChangeArrowheads="1"/>
          </p:cNvSpPr>
          <p:nvPr/>
        </p:nvSpPr>
        <p:spPr bwMode="auto">
          <a:xfrm>
            <a:off x="1112838" y="3391372"/>
            <a:ext cx="21672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alt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ZA"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 name="Rectangle 7">
            <a:extLst>
              <a:ext uri="{FF2B5EF4-FFF2-40B4-BE49-F238E27FC236}">
                <a16:creationId xmlns:a16="http://schemas.microsoft.com/office/drawing/2014/main" id="{B71D35BE-F1C5-2DF4-3B3B-BB2E935F056F}"/>
              </a:ext>
            </a:extLst>
          </p:cNvPr>
          <p:cNvSpPr/>
          <p:nvPr/>
        </p:nvSpPr>
        <p:spPr>
          <a:xfrm>
            <a:off x="457200" y="823590"/>
            <a:ext cx="11033760" cy="2622321"/>
          </a:xfrm>
          <a:prstGeom prst="rect">
            <a:avLst/>
          </a:prstGeom>
        </p:spPr>
        <p:txBody>
          <a:bodyPr wrap="square">
            <a:spAutoFit/>
          </a:bodyPr>
          <a:lstStyle/>
          <a:p>
            <a:pPr marL="0" marR="0" lvl="0" indent="0" algn="just" defTabSz="457200" rtl="0" eaLnBrk="1" fontAlgn="auto" latinLnBrk="0" hangingPunct="1">
              <a:lnSpc>
                <a:spcPct val="150000"/>
              </a:lnSpc>
              <a:spcBef>
                <a:spcPts val="6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Broad-Based Black Economic Empowerment criteria [ Weighted score 10 points]</a:t>
            </a:r>
          </a:p>
          <a:p>
            <a:pPr marL="171450" marR="0" lvl="0"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B-BBEE evaluation in the final stages of evaluation and will be based on the Bidders B-BBEE scorecard.</a:t>
            </a:r>
            <a:endParaRPr kumimoji="0" lang="en-GB" sz="14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171450" marR="0" lvl="2"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Minimum B-BBEE Level 1-2 accreditation in new codes required as a B-BBEE minimum level .</a:t>
            </a:r>
          </a:p>
          <a:p>
            <a:pPr marL="171450" marR="0" lvl="2"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B-BBEE - current scorecard / B-BBEE Preference Points Claims Form B-BBEE - current scorecard / B-BBEE Preference Points Claims Form</a:t>
            </a:r>
          </a:p>
          <a:p>
            <a:pPr marL="171450" marR="0" lvl="0"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ahoma" panose="020B0604030504040204" pitchFamily="34" charset="0"/>
              </a:rPr>
              <a:t>Preference points will be awarded to a bidder for attaining the B-BBEE status level of contribution in accordance with the table indicated below</a:t>
            </a:r>
            <a:r>
              <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ahoma" panose="020B0604030504040204" pitchFamily="34" charset="0"/>
              </a:rPr>
              <a:t>:</a:t>
            </a:r>
            <a:r>
              <a:rPr kumimoji="0" lang="en-US" sz="13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p:txBody>
      </p:sp>
      <p:graphicFrame>
        <p:nvGraphicFramePr>
          <p:cNvPr id="9" name="Table 8">
            <a:extLst>
              <a:ext uri="{FF2B5EF4-FFF2-40B4-BE49-F238E27FC236}">
                <a16:creationId xmlns:a16="http://schemas.microsoft.com/office/drawing/2014/main" id="{C0733791-6A38-D0E3-93FC-27967BA0B203}"/>
              </a:ext>
            </a:extLst>
          </p:cNvPr>
          <p:cNvGraphicFramePr>
            <a:graphicFrameLocks noGrp="1"/>
          </p:cNvGraphicFramePr>
          <p:nvPr>
            <p:extLst>
              <p:ext uri="{D42A27DB-BD31-4B8C-83A1-F6EECF244321}">
                <p14:modId xmlns:p14="http://schemas.microsoft.com/office/powerpoint/2010/main" val="516034255"/>
              </p:ext>
            </p:extLst>
          </p:nvPr>
        </p:nvGraphicFramePr>
        <p:xfrm>
          <a:off x="560522" y="3480537"/>
          <a:ext cx="8294808" cy="1390665"/>
        </p:xfrm>
        <a:graphic>
          <a:graphicData uri="http://schemas.openxmlformats.org/drawingml/2006/table">
            <a:tbl>
              <a:tblPr firstRow="1" firstCol="1" bandRow="1"/>
              <a:tblGrid>
                <a:gridCol w="5270709">
                  <a:extLst>
                    <a:ext uri="{9D8B030D-6E8A-4147-A177-3AD203B41FA5}">
                      <a16:colId xmlns:a16="http://schemas.microsoft.com/office/drawing/2014/main" val="1222738038"/>
                    </a:ext>
                  </a:extLst>
                </a:gridCol>
                <a:gridCol w="3024099">
                  <a:extLst>
                    <a:ext uri="{9D8B030D-6E8A-4147-A177-3AD203B41FA5}">
                      <a16:colId xmlns:a16="http://schemas.microsoft.com/office/drawing/2014/main" val="139609834"/>
                    </a:ext>
                  </a:extLst>
                </a:gridCol>
              </a:tblGrid>
              <a:tr h="477195">
                <a:tc>
                  <a:txBody>
                    <a:bodyPr/>
                    <a:lstStyle/>
                    <a:p>
                      <a:pPr algn="ctr" eaLnBrk="0" fontAlgn="base" hangingPunct="0">
                        <a:lnSpc>
                          <a:spcPct val="115000"/>
                        </a:lnSpc>
                        <a:spcAft>
                          <a:spcPts val="0"/>
                        </a:spcAft>
                      </a:pPr>
                      <a:r>
                        <a:rPr lang="en-ZA" sz="1200" b="1" kern="1200" dirty="0">
                          <a:solidFill>
                            <a:schemeClr val="bg1"/>
                          </a:solidFill>
                          <a:effectLst/>
                          <a:latin typeface="+mn-lt"/>
                          <a:ea typeface="Times New Roman" panose="02020603050405020304" pitchFamily="18" charset="0"/>
                        </a:rPr>
                        <a:t>Specific Goals</a:t>
                      </a:r>
                      <a:endParaRPr lang="en-ZA" sz="1200" dirty="0">
                        <a:solidFill>
                          <a:schemeClr val="bg1"/>
                        </a:solidFill>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algn="ctr" defTabSz="779173" rtl="0" eaLnBrk="0" fontAlgn="base" latinLnBrk="0" hangingPunct="0">
                        <a:lnSpc>
                          <a:spcPct val="115000"/>
                        </a:lnSpc>
                        <a:spcAft>
                          <a:spcPts val="0"/>
                        </a:spcAft>
                      </a:pPr>
                      <a:r>
                        <a:rPr lang="en-ZA" sz="1200" b="1" kern="1200" dirty="0">
                          <a:solidFill>
                            <a:schemeClr val="bg1"/>
                          </a:solidFill>
                          <a:effectLst/>
                          <a:latin typeface="+mn-lt"/>
                          <a:ea typeface="Times New Roman" panose="02020603050405020304" pitchFamily="18" charset="0"/>
                          <a:cs typeface="+mn-cs"/>
                        </a:rPr>
                        <a:t>Number of points</a:t>
                      </a:r>
                    </a:p>
                    <a:p>
                      <a:pPr marL="0" algn="ctr" defTabSz="779173" rtl="0" eaLnBrk="0" fontAlgn="base" latinLnBrk="0" hangingPunct="0">
                        <a:lnSpc>
                          <a:spcPct val="115000"/>
                        </a:lnSpc>
                        <a:spcAft>
                          <a:spcPts val="0"/>
                        </a:spcAft>
                      </a:pPr>
                      <a:r>
                        <a:rPr lang="en-ZA" sz="1200" b="1" kern="1200" dirty="0">
                          <a:solidFill>
                            <a:schemeClr val="bg1"/>
                          </a:solidFill>
                          <a:effectLst/>
                          <a:latin typeface="+mn-lt"/>
                          <a:ea typeface="Times New Roman" panose="02020603050405020304" pitchFamily="18" charset="0"/>
                          <a:cs typeface="+mn-cs"/>
                        </a:rPr>
                        <a:t>(90/10 system)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99998285"/>
                  </a:ext>
                </a:extLst>
              </a:tr>
              <a:tr h="304490">
                <a:tc>
                  <a:txBody>
                    <a:bodyPr/>
                    <a:lstStyle/>
                    <a:p>
                      <a:pPr algn="ctr" eaLnBrk="0" fontAlgn="base" hangingPunct="0">
                        <a:lnSpc>
                          <a:spcPct val="115000"/>
                        </a:lnSpc>
                        <a:spcAft>
                          <a:spcPts val="0"/>
                        </a:spcAft>
                      </a:pPr>
                      <a:r>
                        <a:rPr lang="en-ZA" sz="1400" kern="1200" dirty="0">
                          <a:effectLst/>
                          <a:latin typeface="+mn-lt"/>
                          <a:ea typeface="Times New Roman" panose="02020603050405020304" pitchFamily="18" charset="0"/>
                        </a:rPr>
                        <a:t>B-BBEE Level 1-2</a:t>
                      </a:r>
                      <a:endParaRPr lang="en-ZA" sz="14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GB" sz="1400" dirty="0">
                          <a:effectLst/>
                          <a:latin typeface="+mn-lt"/>
                          <a:ea typeface="Times New Roman" panose="02020603050405020304" pitchFamily="18" charset="0"/>
                        </a:rPr>
                        <a:t>3</a:t>
                      </a:r>
                      <a:endParaRPr lang="en-ZA" sz="14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4900112"/>
                  </a:ext>
                </a:extLst>
              </a:tr>
              <a:tr h="304490">
                <a:tc>
                  <a:txBody>
                    <a:bodyPr/>
                    <a:lstStyle/>
                    <a:p>
                      <a:pPr marL="0" algn="ctr" defTabSz="779173" rtl="0" eaLnBrk="0" fontAlgn="base" latinLnBrk="0" hangingPunct="0">
                        <a:lnSpc>
                          <a:spcPct val="115000"/>
                        </a:lnSpc>
                        <a:spcAft>
                          <a:spcPts val="0"/>
                        </a:spcAft>
                      </a:pPr>
                      <a:r>
                        <a:rPr lang="en-US" sz="1400" kern="1200" dirty="0">
                          <a:solidFill>
                            <a:schemeClr val="tx1"/>
                          </a:solidFill>
                          <a:effectLst/>
                          <a:latin typeface="+mn-lt"/>
                          <a:ea typeface="+mn-ea"/>
                          <a:cs typeface="+mn-cs"/>
                        </a:rPr>
                        <a:t>30% Sub- Contracting to Black Owned EMEs and QSEs</a:t>
                      </a:r>
                      <a:endParaRPr lang="en-ZA" sz="1400" kern="1200" dirty="0">
                        <a:solidFill>
                          <a:schemeClr val="tx1"/>
                        </a:solidFill>
                        <a:effectLst/>
                        <a:latin typeface="+mn-lt"/>
                        <a:ea typeface="Times New Roman" panose="02020603050405020304" pitchFamily="18"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GB" sz="1400" kern="1200" dirty="0">
                          <a:effectLst/>
                          <a:latin typeface="+mn-lt"/>
                          <a:ea typeface="Times New Roman" panose="02020603050405020304" pitchFamily="18" charset="0"/>
                        </a:rPr>
                        <a:t>7</a:t>
                      </a:r>
                      <a:endParaRPr lang="en-ZA" sz="14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296603"/>
                  </a:ext>
                </a:extLst>
              </a:tr>
              <a:tr h="304490">
                <a:tc>
                  <a:txBody>
                    <a:bodyPr/>
                    <a:lstStyle/>
                    <a:p>
                      <a:pPr algn="ctr" eaLnBrk="0" fontAlgn="base" hangingPunct="0">
                        <a:lnSpc>
                          <a:spcPct val="115000"/>
                        </a:lnSpc>
                        <a:spcAft>
                          <a:spcPts val="0"/>
                        </a:spcAft>
                      </a:pPr>
                      <a:r>
                        <a:rPr lang="en-ZA" sz="1400" b="1" kern="1200" dirty="0">
                          <a:effectLst/>
                          <a:latin typeface="+mn-lt"/>
                          <a:ea typeface="Times New Roman" panose="02020603050405020304" pitchFamily="18" charset="0"/>
                        </a:rPr>
                        <a:t>Total </a:t>
                      </a:r>
                      <a:endParaRPr lang="en-ZA" sz="1400" b="1"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ZA" sz="1400" b="1" kern="1200" dirty="0">
                          <a:effectLst/>
                          <a:latin typeface="+mn-lt"/>
                          <a:ea typeface="Times New Roman" panose="02020603050405020304" pitchFamily="18" charset="0"/>
                        </a:rPr>
                        <a:t>10</a:t>
                      </a:r>
                      <a:endParaRPr lang="en-ZA" sz="1400" b="1"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5478906"/>
                  </a:ext>
                </a:extLst>
              </a:tr>
            </a:tbl>
          </a:graphicData>
        </a:graphic>
      </p:graphicFrame>
      <p:graphicFrame>
        <p:nvGraphicFramePr>
          <p:cNvPr id="10" name="Table 9">
            <a:extLst>
              <a:ext uri="{FF2B5EF4-FFF2-40B4-BE49-F238E27FC236}">
                <a16:creationId xmlns:a16="http://schemas.microsoft.com/office/drawing/2014/main" id="{B9C20229-8250-D07A-6580-55053D8D30CF}"/>
              </a:ext>
            </a:extLst>
          </p:cNvPr>
          <p:cNvGraphicFramePr>
            <a:graphicFrameLocks noGrp="1"/>
          </p:cNvGraphicFramePr>
          <p:nvPr>
            <p:extLst>
              <p:ext uri="{D42A27DB-BD31-4B8C-83A1-F6EECF244321}">
                <p14:modId xmlns:p14="http://schemas.microsoft.com/office/powerpoint/2010/main" val="4238394292"/>
              </p:ext>
            </p:extLst>
          </p:nvPr>
        </p:nvGraphicFramePr>
        <p:xfrm>
          <a:off x="560522" y="5175800"/>
          <a:ext cx="8294808" cy="1570341"/>
        </p:xfrm>
        <a:graphic>
          <a:graphicData uri="http://schemas.openxmlformats.org/drawingml/2006/table">
            <a:tbl>
              <a:tblPr firstRow="1" firstCol="1" bandRow="1"/>
              <a:tblGrid>
                <a:gridCol w="5716761">
                  <a:extLst>
                    <a:ext uri="{9D8B030D-6E8A-4147-A177-3AD203B41FA5}">
                      <a16:colId xmlns:a16="http://schemas.microsoft.com/office/drawing/2014/main" val="3580050467"/>
                    </a:ext>
                  </a:extLst>
                </a:gridCol>
                <a:gridCol w="2578047">
                  <a:extLst>
                    <a:ext uri="{9D8B030D-6E8A-4147-A177-3AD203B41FA5}">
                      <a16:colId xmlns:a16="http://schemas.microsoft.com/office/drawing/2014/main" val="392394432"/>
                    </a:ext>
                  </a:extLst>
                </a:gridCol>
              </a:tblGrid>
              <a:tr h="265605">
                <a:tc>
                  <a:txBody>
                    <a:bodyPr/>
                    <a:lstStyle/>
                    <a:p>
                      <a:pPr marL="360045" marR="0" algn="ctr">
                        <a:lnSpc>
                          <a:spcPct val="115000"/>
                        </a:lnSpc>
                        <a:spcBef>
                          <a:spcPts val="0"/>
                        </a:spcBef>
                        <a:spcAft>
                          <a:spcPts val="600"/>
                        </a:spcAft>
                        <a:tabLst>
                          <a:tab pos="1828800" algn="l"/>
                          <a:tab pos="3657600" algn="l"/>
                          <a:tab pos="5029200" algn="l"/>
                        </a:tabLst>
                      </a:pPr>
                      <a:r>
                        <a:rPr lang="en-GB" sz="1200" b="1" dirty="0">
                          <a:effectLst/>
                          <a:latin typeface="Tahoma" panose="020B0604030504040204" pitchFamily="34" charset="0"/>
                          <a:ea typeface="Times New Roman" panose="02020603050405020304" pitchFamily="18" charset="0"/>
                          <a:cs typeface="Tahoma" panose="020B0604030504040204" pitchFamily="34" charset="0"/>
                        </a:rPr>
                        <a:t> </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360045" marR="0" algn="ctr">
                        <a:lnSpc>
                          <a:spcPct val="115000"/>
                        </a:lnSpc>
                        <a:spcBef>
                          <a:spcPts val="0"/>
                        </a:spcBef>
                        <a:spcAft>
                          <a:spcPts val="600"/>
                        </a:spcAft>
                        <a:tabLst>
                          <a:tab pos="1828800" algn="l"/>
                          <a:tab pos="3657600" algn="l"/>
                          <a:tab pos="5029200" algn="l"/>
                        </a:tabLst>
                      </a:pPr>
                      <a:r>
                        <a:rPr lang="en-GB" sz="1200" b="1" dirty="0">
                          <a:solidFill>
                            <a:srgbClr val="FFFFFF"/>
                          </a:solidFill>
                          <a:effectLst/>
                          <a:latin typeface="Tahoma" panose="020B0604030504040204" pitchFamily="34" charset="0"/>
                          <a:ea typeface="Times New Roman" panose="02020603050405020304" pitchFamily="18" charset="0"/>
                          <a:cs typeface="Tahoma" panose="020B0604030504040204" pitchFamily="34" charset="0"/>
                        </a:rPr>
                        <a:t>POINTS</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288073745"/>
                  </a:ext>
                </a:extLst>
              </a:tr>
              <a:tr h="210368">
                <a:tc>
                  <a:txBody>
                    <a:bodyPr/>
                    <a:lstStyle/>
                    <a:p>
                      <a:pPr marL="360045" marR="0" algn="just">
                        <a:lnSpc>
                          <a:spcPct val="115000"/>
                        </a:lnSpc>
                        <a:spcBef>
                          <a:spcPts val="0"/>
                        </a:spcBef>
                        <a:spcAft>
                          <a:spcPts val="600"/>
                        </a:spcAft>
                        <a:tabLst>
                          <a:tab pos="1828800" algn="l"/>
                          <a:tab pos="3657600" algn="l"/>
                          <a:tab pos="5029200" algn="l"/>
                        </a:tabLst>
                      </a:pPr>
                      <a:r>
                        <a:rPr lang="en-GB" sz="1400" b="1" dirty="0">
                          <a:effectLst/>
                          <a:latin typeface="Tahoma" panose="020B0604030504040204" pitchFamily="34" charset="0"/>
                          <a:ea typeface="Times New Roman" panose="02020603050405020304" pitchFamily="18" charset="0"/>
                          <a:cs typeface="Tahoma" panose="020B0604030504040204" pitchFamily="34" charset="0"/>
                        </a:rPr>
                        <a:t>PRICE</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algn="ctr">
                        <a:lnSpc>
                          <a:spcPct val="115000"/>
                        </a:lnSpc>
                        <a:spcBef>
                          <a:spcPts val="0"/>
                        </a:spcBef>
                        <a:spcAft>
                          <a:spcPts val="600"/>
                        </a:spcAft>
                        <a:tabLst>
                          <a:tab pos="1828800" algn="l"/>
                          <a:tab pos="3657600" algn="l"/>
                          <a:tab pos="5029200" algn="l"/>
                        </a:tabLst>
                      </a:pPr>
                      <a:r>
                        <a:rPr lang="en-ZA" sz="1400" dirty="0">
                          <a:effectLst/>
                          <a:latin typeface="Tahoma" panose="020B0604030504040204" pitchFamily="34" charset="0"/>
                          <a:ea typeface="Times New Roman" panose="02020603050405020304" pitchFamily="18" charset="0"/>
                          <a:cs typeface="Times New Roman" panose="02020603050405020304" pitchFamily="18" charset="0"/>
                        </a:rPr>
                        <a:t>90</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4122571"/>
                  </a:ext>
                </a:extLst>
              </a:tr>
              <a:tr h="778817">
                <a:tc>
                  <a:txBody>
                    <a:bodyPr/>
                    <a:lstStyle/>
                    <a:p>
                      <a:pPr marL="342900" marR="0" lvl="0" indent="-342900" algn="just">
                        <a:lnSpc>
                          <a:spcPct val="115000"/>
                        </a:lnSpc>
                        <a:spcBef>
                          <a:spcPts val="0"/>
                        </a:spcBef>
                        <a:spcAft>
                          <a:spcPts val="600"/>
                        </a:spcAft>
                        <a:buFont typeface="Times New Roman" panose="02020603050405020304" pitchFamily="18" charset="0"/>
                        <a:buChar char="-"/>
                        <a:tabLst>
                          <a:tab pos="857250" algn="l"/>
                          <a:tab pos="1828800" algn="l"/>
                          <a:tab pos="3657600" algn="l"/>
                          <a:tab pos="5029200" algn="l"/>
                        </a:tabLst>
                      </a:pPr>
                      <a:r>
                        <a:rPr lang="en-GB" sz="14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B-BBEE STATUS LEVEL OF CONTRIBUTION  (Level 1-2)</a:t>
                      </a:r>
                    </a:p>
                    <a:p>
                      <a:pPr marL="342900" marR="0" lvl="0" indent="-342900" algn="just">
                        <a:lnSpc>
                          <a:spcPct val="115000"/>
                        </a:lnSpc>
                        <a:spcBef>
                          <a:spcPts val="0"/>
                        </a:spcBef>
                        <a:spcAft>
                          <a:spcPts val="600"/>
                        </a:spcAft>
                        <a:buFont typeface="Times New Roman" panose="02020603050405020304" pitchFamily="18" charset="0"/>
                        <a:buChar char="-"/>
                        <a:tabLst>
                          <a:tab pos="857250" algn="l"/>
                          <a:tab pos="1828800" algn="l"/>
                          <a:tab pos="3657600" algn="l"/>
                          <a:tab pos="5029200" algn="l"/>
                        </a:tabLst>
                      </a:pPr>
                      <a:r>
                        <a:rPr lang="en-GB" sz="14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30% Subcontracting to BO EMEs and QSEs</a:t>
                      </a:r>
                    </a:p>
                    <a:p>
                      <a:pPr marL="360045" marR="0" algn="just">
                        <a:lnSpc>
                          <a:spcPct val="115000"/>
                        </a:lnSpc>
                        <a:spcBef>
                          <a:spcPts val="0"/>
                        </a:spcBef>
                        <a:spcAft>
                          <a:spcPts val="600"/>
                        </a:spcAft>
                        <a:tabLst>
                          <a:tab pos="1828800" algn="l"/>
                          <a:tab pos="3657600" algn="l"/>
                          <a:tab pos="5029200" algn="l"/>
                        </a:tabLst>
                      </a:pPr>
                      <a:endParaRPr lang="en-GB" sz="14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360045" marR="0" algn="ctr">
                        <a:lnSpc>
                          <a:spcPct val="115000"/>
                        </a:lnSpc>
                        <a:spcBef>
                          <a:spcPts val="0"/>
                        </a:spcBef>
                        <a:spcAft>
                          <a:spcPts val="600"/>
                        </a:spcAft>
                        <a:tabLst>
                          <a:tab pos="1828800" algn="l"/>
                          <a:tab pos="3657600" algn="l"/>
                          <a:tab pos="5029200" algn="l"/>
                        </a:tabLst>
                      </a:pPr>
                      <a:r>
                        <a:rPr lang="en-GB" sz="1400" b="1" dirty="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p>
                      <a:pPr marL="360045" marR="0" algn="ctr">
                        <a:lnSpc>
                          <a:spcPct val="115000"/>
                        </a:lnSpc>
                        <a:spcBef>
                          <a:spcPts val="0"/>
                        </a:spcBef>
                        <a:spcAft>
                          <a:spcPts val="600"/>
                        </a:spcAft>
                        <a:tabLst>
                          <a:tab pos="1828800" algn="l"/>
                          <a:tab pos="3657600" algn="l"/>
                          <a:tab pos="5029200" algn="l"/>
                        </a:tabLst>
                      </a:pPr>
                      <a:r>
                        <a:rPr lang="en-US" sz="1400" dirty="0">
                          <a:effectLst/>
                          <a:latin typeface="Tahoma" panose="020B0604030504040204" pitchFamily="34" charset="0"/>
                          <a:ea typeface="Times New Roman" panose="02020603050405020304" pitchFamily="18"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782123647"/>
                  </a:ext>
                </a:extLst>
              </a:tr>
              <a:tr h="0">
                <a:tc>
                  <a:txBody>
                    <a:bodyPr/>
                    <a:lstStyle/>
                    <a:p>
                      <a:pPr marL="360045" marR="0" algn="l">
                        <a:lnSpc>
                          <a:spcPct val="115000"/>
                        </a:lnSpc>
                        <a:spcBef>
                          <a:spcPts val="0"/>
                        </a:spcBef>
                        <a:spcAft>
                          <a:spcPts val="600"/>
                        </a:spcAft>
                        <a:tabLst>
                          <a:tab pos="1828800" algn="l"/>
                          <a:tab pos="3657600" algn="l"/>
                          <a:tab pos="5029200" algn="l"/>
                        </a:tabLst>
                      </a:pPr>
                      <a:r>
                        <a:rPr lang="en-GB" sz="1400" b="1" dirty="0">
                          <a:effectLst/>
                          <a:latin typeface="Tahoma" panose="020B0604030504040204" pitchFamily="34" charset="0"/>
                          <a:ea typeface="Times New Roman" panose="02020603050405020304" pitchFamily="18" charset="0"/>
                          <a:cs typeface="Tahoma" panose="020B0604030504040204" pitchFamily="34" charset="0"/>
                        </a:rPr>
                        <a:t>Total points for Price and Specific Goals must not exceed</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algn="ctr">
                        <a:lnSpc>
                          <a:spcPct val="115000"/>
                        </a:lnSpc>
                        <a:spcBef>
                          <a:spcPts val="0"/>
                        </a:spcBef>
                        <a:spcAft>
                          <a:spcPts val="600"/>
                        </a:spcAft>
                        <a:tabLst>
                          <a:tab pos="1828800" algn="l"/>
                          <a:tab pos="3657600" algn="l"/>
                          <a:tab pos="5029200" algn="l"/>
                        </a:tabLst>
                      </a:pPr>
                      <a:r>
                        <a:rPr lang="en-GB" sz="1400" b="1" dirty="0">
                          <a:solidFill>
                            <a:srgbClr val="FFFFFF"/>
                          </a:solidFill>
                          <a:effectLst/>
                          <a:latin typeface="Tahoma" panose="020B0604030504040204" pitchFamily="34" charset="0"/>
                          <a:ea typeface="Times New Roman" panose="02020603050405020304" pitchFamily="18" charset="0"/>
                          <a:cs typeface="Tahoma" panose="020B0604030504040204" pitchFamily="34" charset="0"/>
                        </a:rPr>
                        <a:t>100</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169891118"/>
                  </a:ext>
                </a:extLst>
              </a:tr>
            </a:tbl>
          </a:graphicData>
        </a:graphic>
      </p:graphicFrame>
      <p:sp>
        <p:nvSpPr>
          <p:cNvPr id="11" name="Rectangle 2">
            <a:extLst>
              <a:ext uri="{FF2B5EF4-FFF2-40B4-BE49-F238E27FC236}">
                <a16:creationId xmlns:a16="http://schemas.microsoft.com/office/drawing/2014/main" id="{8D47F265-ED39-2C5A-06A5-55BBBA843952}"/>
              </a:ext>
            </a:extLst>
          </p:cNvPr>
          <p:cNvSpPr>
            <a:spLocks noChangeArrowheads="1"/>
          </p:cNvSpPr>
          <p:nvPr/>
        </p:nvSpPr>
        <p:spPr bwMode="auto">
          <a:xfrm>
            <a:off x="0" y="4871202"/>
            <a:ext cx="631952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1pPr>
            <a:lvl2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2pPr>
            <a:lvl3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3pPr>
            <a:lvl4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4pPr>
            <a:lvl5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5pPr>
            <a:lvl6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6pPr>
            <a:lvl7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7pPr>
            <a:lvl8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8pPr>
            <a:lvl9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9pPr>
          </a:lstStyle>
          <a:p>
            <a:pPr marL="457200" marR="0" lvl="1" indent="0" algn="l" defTabSz="914400" rtl="0" eaLnBrk="0" fontAlgn="base" latinLnBrk="0" hangingPunct="0">
              <a:lnSpc>
                <a:spcPct val="100000"/>
              </a:lnSpc>
              <a:spcBef>
                <a:spcPct val="0"/>
              </a:spcBef>
              <a:spcAft>
                <a:spcPct val="0"/>
              </a:spcAft>
              <a:buClrTx/>
              <a:buSzTx/>
              <a:buFontTx/>
              <a:buNone/>
              <a:tabLst>
                <a:tab pos="1828800" algn="l"/>
                <a:tab pos="3657600" algn="l"/>
                <a:tab pos="5029200" algn="l"/>
              </a:tabLst>
              <a:defRPr/>
            </a:pPr>
            <a:r>
              <a:rPr kumimoji="0" lang="en-GB" altLang="en-US" sz="14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The maximum points for this bid are allocated as follows:</a:t>
            </a: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20160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2710" y="992573"/>
            <a:ext cx="7861029" cy="585085"/>
          </a:xfrm>
        </p:spPr>
        <p:txBody>
          <a:bodyPr/>
          <a:lstStyle/>
          <a:p>
            <a:br>
              <a:rPr lang="en-ZA" sz="1625" dirty="0">
                <a:solidFill>
                  <a:srgbClr val="FF0000"/>
                </a:solidFill>
              </a:rPr>
            </a:br>
            <a:br>
              <a:rPr lang="en-ZA" sz="1625" dirty="0">
                <a:solidFill>
                  <a:srgbClr val="FF0000"/>
                </a:solidFill>
              </a:rPr>
            </a:br>
            <a:r>
              <a:rPr lang="en-ZA" sz="1625" dirty="0">
                <a:solidFill>
                  <a:srgbClr val="FF0000"/>
                </a:solidFill>
              </a:rPr>
              <a:t>Transformational Specific Goals as per Transnet Preferential Procurement Policy (TPPP)</a:t>
            </a:r>
          </a:p>
        </p:txBody>
      </p:sp>
      <p:sp>
        <p:nvSpPr>
          <p:cNvPr id="3" name="Subtitle 2"/>
          <p:cNvSpPr>
            <a:spLocks noGrp="1"/>
          </p:cNvSpPr>
          <p:nvPr>
            <p:ph type="subTitle" idx="1"/>
          </p:nvPr>
        </p:nvSpPr>
        <p:spPr>
          <a:xfrm>
            <a:off x="1726430" y="1962565"/>
            <a:ext cx="9084581" cy="761438"/>
          </a:xfrm>
          <a:ln>
            <a:solidFill>
              <a:schemeClr val="tx1"/>
            </a:solidFill>
          </a:ln>
        </p:spPr>
        <p:txBody>
          <a:bodyPr/>
          <a:lstStyle/>
          <a:p>
            <a:pPr marL="0" marR="0" indent="0" algn="just" defTabSz="371475">
              <a:lnSpc>
                <a:spcPct val="150000"/>
              </a:lnSpc>
              <a:spcBef>
                <a:spcPts val="0"/>
              </a:spcBef>
              <a:spcAft>
                <a:spcPts val="0"/>
              </a:spcAft>
              <a:defRPr/>
            </a:pPr>
            <a:r>
              <a:rPr lang="en-US" sz="1463" dirty="0">
                <a:solidFill>
                  <a:schemeClr val="tx1"/>
                </a:solidFill>
                <a:ea typeface="Calibri" panose="020F0502020204030204" pitchFamily="34" charset="0"/>
              </a:rPr>
              <a:t>Priority will be given to the specific goals to advance areas or categories of persons or groups who were previously disadvantaged.</a:t>
            </a:r>
            <a:r>
              <a:rPr lang="en-US" sz="1463" dirty="0">
                <a:solidFill>
                  <a:srgbClr val="000000"/>
                </a:solidFill>
                <a:ea typeface="Calibri" panose="020F0502020204030204" pitchFamily="34" charset="0"/>
                <a:cs typeface="+mn-cs"/>
              </a:rPr>
              <a:t> Preferential Procurement point system will be allocated as per the table below:</a:t>
            </a:r>
            <a:endParaRPr lang="en-US" sz="1463" dirty="0">
              <a:solidFill>
                <a:schemeClr val="tx1"/>
              </a:solidFill>
              <a:ea typeface="Calibri" panose="020F0502020204030204" pitchFamily="34" charset="0"/>
            </a:endParaRPr>
          </a:p>
          <a:p>
            <a:pPr marL="0" indent="0"/>
            <a:endParaRPr lang="en-ZA" sz="1138" dirty="0"/>
          </a:p>
        </p:txBody>
      </p:sp>
      <p:graphicFrame>
        <p:nvGraphicFramePr>
          <p:cNvPr id="5" name="Table 4">
            <a:extLst>
              <a:ext uri="{FF2B5EF4-FFF2-40B4-BE49-F238E27FC236}">
                <a16:creationId xmlns:a16="http://schemas.microsoft.com/office/drawing/2014/main" id="{45723D99-5B5F-7076-AE6C-9262BE6D3F82}"/>
              </a:ext>
            </a:extLst>
          </p:cNvPr>
          <p:cNvGraphicFramePr>
            <a:graphicFrameLocks noGrp="1"/>
          </p:cNvGraphicFramePr>
          <p:nvPr>
            <p:extLst>
              <p:ext uri="{D42A27DB-BD31-4B8C-83A1-F6EECF244321}">
                <p14:modId xmlns:p14="http://schemas.microsoft.com/office/powerpoint/2010/main" val="1036740451"/>
              </p:ext>
            </p:extLst>
          </p:nvPr>
        </p:nvGraphicFramePr>
        <p:xfrm>
          <a:off x="1726430" y="3108910"/>
          <a:ext cx="8732020" cy="2211291"/>
        </p:xfrm>
        <a:graphic>
          <a:graphicData uri="http://schemas.openxmlformats.org/drawingml/2006/table">
            <a:tbl>
              <a:tblPr firstRow="1" firstCol="1" bandRow="1">
                <a:tableStyleId>{00A15C55-8517-42AA-B614-E9B94910E393}</a:tableStyleId>
              </a:tblPr>
              <a:tblGrid>
                <a:gridCol w="770246">
                  <a:extLst>
                    <a:ext uri="{9D8B030D-6E8A-4147-A177-3AD203B41FA5}">
                      <a16:colId xmlns:a16="http://schemas.microsoft.com/office/drawing/2014/main" val="3525336215"/>
                    </a:ext>
                  </a:extLst>
                </a:gridCol>
                <a:gridCol w="4723274">
                  <a:extLst>
                    <a:ext uri="{9D8B030D-6E8A-4147-A177-3AD203B41FA5}">
                      <a16:colId xmlns:a16="http://schemas.microsoft.com/office/drawing/2014/main" val="3894543036"/>
                    </a:ext>
                  </a:extLst>
                </a:gridCol>
                <a:gridCol w="1565865">
                  <a:extLst>
                    <a:ext uri="{9D8B030D-6E8A-4147-A177-3AD203B41FA5}">
                      <a16:colId xmlns:a16="http://schemas.microsoft.com/office/drawing/2014/main" val="1068986788"/>
                    </a:ext>
                  </a:extLst>
                </a:gridCol>
                <a:gridCol w="1672635">
                  <a:extLst>
                    <a:ext uri="{9D8B030D-6E8A-4147-A177-3AD203B41FA5}">
                      <a16:colId xmlns:a16="http://schemas.microsoft.com/office/drawing/2014/main" val="373954063"/>
                    </a:ext>
                  </a:extLst>
                </a:gridCol>
              </a:tblGrid>
              <a:tr h="435904">
                <a:tc gridSpan="4">
                  <a:txBody>
                    <a:bodyPr/>
                    <a:lstStyle/>
                    <a:p>
                      <a:pPr algn="ctr" fontAlgn="ctr"/>
                      <a:r>
                        <a:rPr lang="en-US" sz="1400" u="none" strike="noStrike" dirty="0">
                          <a:solidFill>
                            <a:schemeClr val="bg1"/>
                          </a:solidFill>
                          <a:effectLst/>
                        </a:rPr>
                        <a:t>Preference Point System  90/10</a:t>
                      </a:r>
                    </a:p>
                  </a:txBody>
                  <a:tcPr marL="6350" marR="6350" marT="635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44968162"/>
                  </a:ext>
                </a:extLst>
              </a:tr>
              <a:tr h="522665">
                <a:tc>
                  <a:txBody>
                    <a:bodyPr/>
                    <a:lstStyle/>
                    <a:p>
                      <a:pPr algn="ctr" fontAlgn="b"/>
                      <a:r>
                        <a:rPr lang="en-US" sz="1400" u="none" strike="noStrike" dirty="0">
                          <a:solidFill>
                            <a:schemeClr val="tx1"/>
                          </a:solidFill>
                          <a:effectLst/>
                        </a:rPr>
                        <a:t>#</a:t>
                      </a:r>
                      <a:endParaRPr lang="en-US" sz="1400" b="0" i="0" u="none" strike="noStrike" dirty="0">
                        <a:solidFill>
                          <a:schemeClr val="tx1"/>
                        </a:solidFill>
                        <a:effectLst/>
                        <a:latin typeface="+mn-lt"/>
                      </a:endParaRPr>
                    </a:p>
                  </a:txBody>
                  <a:tcPr marL="6350" marR="6350" marT="6350" marB="0" anchor="ctr">
                    <a:solidFill>
                      <a:schemeClr val="accent2">
                        <a:lumMod val="40000"/>
                        <a:lumOff val="60000"/>
                      </a:schemeClr>
                    </a:solidFill>
                  </a:tcPr>
                </a:tc>
                <a:tc>
                  <a:txBody>
                    <a:bodyPr/>
                    <a:lstStyle/>
                    <a:p>
                      <a:pPr algn="ctr" fontAlgn="ctr"/>
                      <a:r>
                        <a:rPr lang="en-US" sz="1400" b="1" u="none" strike="noStrike" dirty="0">
                          <a:solidFill>
                            <a:schemeClr val="tx1"/>
                          </a:solidFill>
                          <a:effectLst/>
                        </a:rPr>
                        <a:t>Specific Goal</a:t>
                      </a:r>
                      <a:endParaRPr lang="en-US" sz="1400" b="1" i="0" u="none" strike="noStrike" dirty="0">
                        <a:solidFill>
                          <a:schemeClr val="tx1"/>
                        </a:solidFill>
                        <a:effectLst/>
                        <a:latin typeface="+mn-lt"/>
                      </a:endParaRPr>
                    </a:p>
                  </a:txBody>
                  <a:tcPr marL="6350" marR="6350" marT="6350" marB="0" anchor="ctr">
                    <a:solidFill>
                      <a:schemeClr val="accent2">
                        <a:lumMod val="40000"/>
                        <a:lumOff val="60000"/>
                      </a:schemeClr>
                    </a:solidFill>
                  </a:tcPr>
                </a:tc>
                <a:tc>
                  <a:txBody>
                    <a:bodyPr/>
                    <a:lstStyle/>
                    <a:p>
                      <a:pPr algn="ctr" fontAlgn="ctr"/>
                      <a:endParaRPr lang="en-US" sz="1400" b="1" i="0" u="none" strike="noStrike" dirty="0">
                        <a:solidFill>
                          <a:schemeClr val="tx1"/>
                        </a:solidFill>
                        <a:effectLst/>
                        <a:latin typeface="+mn-lt"/>
                      </a:endParaRPr>
                    </a:p>
                  </a:txBody>
                  <a:tcPr marL="6350" marR="6350" marT="6350" marB="0" anchor="ctr">
                    <a:solidFill>
                      <a:schemeClr val="accent2">
                        <a:lumMod val="40000"/>
                        <a:lumOff val="60000"/>
                      </a:schemeClr>
                    </a:solidFill>
                  </a:tcPr>
                </a:tc>
                <a:tc>
                  <a:txBody>
                    <a:bodyPr/>
                    <a:lstStyle/>
                    <a:p>
                      <a:pPr algn="ctr" fontAlgn="ctr"/>
                      <a:r>
                        <a:rPr lang="en-US" sz="1400" b="1" u="none" strike="noStrike" dirty="0">
                          <a:solidFill>
                            <a:schemeClr val="tx1"/>
                          </a:solidFill>
                          <a:effectLst/>
                        </a:rPr>
                        <a:t>Price</a:t>
                      </a:r>
                      <a:endParaRPr lang="en-US" sz="1400" b="1" i="0" u="none" strike="noStrike" dirty="0">
                        <a:solidFill>
                          <a:schemeClr val="tx1"/>
                        </a:solidFill>
                        <a:effectLst/>
                        <a:latin typeface="+mn-lt"/>
                      </a:endParaRPr>
                    </a:p>
                  </a:txBody>
                  <a:tcPr marL="6350" marR="6350" marT="6350" marB="0" anchor="ctr">
                    <a:solidFill>
                      <a:schemeClr val="accent2">
                        <a:lumMod val="40000"/>
                        <a:lumOff val="60000"/>
                      </a:schemeClr>
                    </a:solidFill>
                  </a:tcPr>
                </a:tc>
                <a:extLst>
                  <a:ext uri="{0D108BD9-81ED-4DB2-BD59-A6C34878D82A}">
                    <a16:rowId xmlns:a16="http://schemas.microsoft.com/office/drawing/2014/main" val="1079210211"/>
                  </a:ext>
                </a:extLst>
              </a:tr>
              <a:tr h="303146">
                <a:tc>
                  <a:txBody>
                    <a:bodyPr/>
                    <a:lstStyle/>
                    <a:p>
                      <a:pPr algn="ctr" fontAlgn="b"/>
                      <a:r>
                        <a:rPr lang="en-US" sz="1400" u="none" strike="noStrike" dirty="0">
                          <a:solidFill>
                            <a:schemeClr val="tx1"/>
                          </a:solidFill>
                          <a:effectLst/>
                        </a:rPr>
                        <a:t>1</a:t>
                      </a:r>
                      <a:endParaRPr lang="en-US" sz="1400" b="0" i="0" u="none" strike="noStrike" dirty="0">
                        <a:solidFill>
                          <a:schemeClr val="tx1"/>
                        </a:solidFill>
                        <a:effectLst/>
                        <a:latin typeface="+mn-lt"/>
                      </a:endParaRPr>
                    </a:p>
                  </a:txBody>
                  <a:tcPr marL="6350" marR="6350" marT="6350" marB="0" anchor="ctr"/>
                </a:tc>
                <a:tc>
                  <a:txBody>
                    <a:bodyPr/>
                    <a:lstStyle/>
                    <a:p>
                      <a:pPr algn="l" fontAlgn="ctr"/>
                      <a:r>
                        <a:rPr lang="en-US" sz="1400" b="1" i="0" u="none" strike="noStrike" dirty="0">
                          <a:solidFill>
                            <a:schemeClr val="tx1"/>
                          </a:solidFill>
                          <a:effectLst/>
                          <a:latin typeface="+mn-lt"/>
                        </a:rPr>
                        <a:t>B-BBEE Level 1 or 2</a:t>
                      </a:r>
                    </a:p>
                  </a:txBody>
                  <a:tcPr marL="6350" marR="6350" marT="6350" marB="0" anchor="ctr"/>
                </a:tc>
                <a:tc>
                  <a:txBody>
                    <a:bodyPr/>
                    <a:lstStyle/>
                    <a:p>
                      <a:pPr algn="ctr" fontAlgn="ctr"/>
                      <a:r>
                        <a:rPr lang="en-GB" sz="1400" b="0" i="0" u="none" strike="noStrike" dirty="0">
                          <a:solidFill>
                            <a:schemeClr val="tx1"/>
                          </a:solidFill>
                          <a:effectLst/>
                          <a:latin typeface="+mn-lt"/>
                        </a:rPr>
                        <a:t>3</a:t>
                      </a:r>
                      <a:endParaRPr lang="en-US" sz="1400" b="0" i="0" u="none" strike="noStrike" dirty="0">
                        <a:solidFill>
                          <a:schemeClr val="tx1"/>
                        </a:solidFill>
                        <a:effectLst/>
                        <a:latin typeface="+mn-lt"/>
                      </a:endParaRPr>
                    </a:p>
                  </a:txBody>
                  <a:tcPr marL="6350" marR="6350" marT="6350" marB="0" anchor="ctr"/>
                </a:tc>
                <a:tc rowSpan="3">
                  <a:txBody>
                    <a:bodyPr/>
                    <a:lstStyle/>
                    <a:p>
                      <a:pPr algn="ctr" fontAlgn="ctr"/>
                      <a:r>
                        <a:rPr lang="en-US" sz="1400" u="none" strike="noStrike" dirty="0">
                          <a:solidFill>
                            <a:schemeClr val="tx1"/>
                          </a:solidFill>
                          <a:effectLst/>
                        </a:rPr>
                        <a:t> 90</a:t>
                      </a:r>
                      <a:endParaRPr lang="en-US" sz="1400" b="0" i="0" u="none" strike="noStrike" dirty="0">
                        <a:solidFill>
                          <a:schemeClr val="tx1"/>
                        </a:solidFill>
                        <a:effectLst/>
                        <a:latin typeface="+mn-lt"/>
                      </a:endParaRPr>
                    </a:p>
                  </a:txBody>
                  <a:tcPr marL="6350" marR="6350" marT="6350" marB="0" anchor="ctr"/>
                </a:tc>
                <a:extLst>
                  <a:ext uri="{0D108BD9-81ED-4DB2-BD59-A6C34878D82A}">
                    <a16:rowId xmlns:a16="http://schemas.microsoft.com/office/drawing/2014/main" val="1564535219"/>
                  </a:ext>
                </a:extLst>
              </a:tr>
              <a:tr h="303146">
                <a:tc>
                  <a:txBody>
                    <a:bodyPr/>
                    <a:lstStyle/>
                    <a:p>
                      <a:pPr algn="ctr" fontAlgn="b"/>
                      <a:r>
                        <a:rPr lang="en-US" sz="1400" u="none" strike="noStrike" dirty="0">
                          <a:solidFill>
                            <a:schemeClr val="tx1"/>
                          </a:solidFill>
                          <a:effectLst/>
                        </a:rPr>
                        <a:t>2</a:t>
                      </a:r>
                      <a:endParaRPr lang="en-US" sz="1400" b="0" i="0" u="none" strike="noStrike" dirty="0">
                        <a:solidFill>
                          <a:schemeClr val="tx1"/>
                        </a:solidFill>
                        <a:effectLst/>
                        <a:latin typeface="+mn-lt"/>
                      </a:endParaRPr>
                    </a:p>
                  </a:txBody>
                  <a:tcPr marL="6350" marR="6350" marT="6350" marB="0" anchor="ctr"/>
                </a:tc>
                <a:tc>
                  <a:txBody>
                    <a:bodyPr/>
                    <a:lstStyle/>
                    <a:p>
                      <a:pPr algn="l" fontAlgn="ctr">
                        <a:lnSpc>
                          <a:spcPct val="150000"/>
                        </a:lnSpc>
                      </a:pPr>
                      <a:r>
                        <a:rPr lang="en-GB" sz="1400" b="1" i="0" u="none" strike="noStrike" dirty="0">
                          <a:solidFill>
                            <a:schemeClr val="tx1"/>
                          </a:solidFill>
                          <a:effectLst/>
                          <a:latin typeface="+mn-lt"/>
                        </a:rPr>
                        <a:t>30% Sub- Contracting to Black Owned EMEs and QSEs</a:t>
                      </a:r>
                    </a:p>
                  </a:txBody>
                  <a:tcPr marL="6350" marR="6350" marT="6350" marB="0" anchor="ctr"/>
                </a:tc>
                <a:tc>
                  <a:txBody>
                    <a:bodyPr/>
                    <a:lstStyle/>
                    <a:p>
                      <a:pPr algn="ctr" fontAlgn="ctr"/>
                      <a:r>
                        <a:rPr lang="en-GB" sz="1400" b="0" i="0" u="none" strike="noStrike" dirty="0">
                          <a:solidFill>
                            <a:schemeClr val="tx1"/>
                          </a:solidFill>
                          <a:effectLst/>
                          <a:latin typeface="+mn-lt"/>
                        </a:rPr>
                        <a:t>7</a:t>
                      </a:r>
                      <a:endParaRPr lang="en-US" sz="1400" b="0" i="0" u="none" strike="noStrike" dirty="0">
                        <a:solidFill>
                          <a:schemeClr val="tx1"/>
                        </a:solidFill>
                        <a:effectLst/>
                        <a:latin typeface="+mn-lt"/>
                      </a:endParaRPr>
                    </a:p>
                  </a:txBody>
                  <a:tcPr marL="6350" marR="6350" marT="6350" marB="0" anchor="ctr"/>
                </a:tc>
                <a:tc vMerge="1">
                  <a:txBody>
                    <a:bodyPr/>
                    <a:lstStyle/>
                    <a:p>
                      <a:endParaRPr/>
                    </a:p>
                  </a:txBody>
                  <a:tcPr marL="6350" marR="6350" marT="6350" marB="0" anchor="ctr"/>
                </a:tc>
                <a:extLst>
                  <a:ext uri="{0D108BD9-81ED-4DB2-BD59-A6C34878D82A}">
                    <a16:rowId xmlns:a16="http://schemas.microsoft.com/office/drawing/2014/main" val="3935379111"/>
                  </a:ext>
                </a:extLst>
              </a:tr>
              <a:tr h="303146">
                <a:tc>
                  <a:txBody>
                    <a:bodyPr/>
                    <a:lstStyle/>
                    <a:p>
                      <a:pPr algn="ctr" fontAlgn="b"/>
                      <a:endParaRPr lang="en-US" sz="1400" b="0" i="0" u="none" strike="noStrike" dirty="0">
                        <a:solidFill>
                          <a:schemeClr val="tx1"/>
                        </a:solidFill>
                        <a:effectLst/>
                        <a:latin typeface="+mn-lt"/>
                      </a:endParaRPr>
                    </a:p>
                  </a:txBody>
                  <a:tcPr marL="6350" marR="6350" marT="6350" marB="0" anchor="ctr"/>
                </a:tc>
                <a:tc>
                  <a:txBody>
                    <a:bodyPr/>
                    <a:lstStyle/>
                    <a:p>
                      <a:pPr algn="l" fontAlgn="ctr"/>
                      <a:r>
                        <a:rPr lang="en-US" sz="1400" u="none" strike="noStrike" dirty="0">
                          <a:solidFill>
                            <a:schemeClr val="tx1"/>
                          </a:solidFill>
                          <a:effectLst/>
                        </a:rPr>
                        <a:t>Total</a:t>
                      </a:r>
                      <a:endParaRPr lang="en-US" sz="1400" b="0" i="0" u="none" strike="noStrike" dirty="0">
                        <a:solidFill>
                          <a:schemeClr val="tx1"/>
                        </a:solidFill>
                        <a:effectLst/>
                        <a:latin typeface="+mn-lt"/>
                      </a:endParaRPr>
                    </a:p>
                  </a:txBody>
                  <a:tcPr marL="6350" marR="6350" marT="6350" marB="0" anchor="ctr"/>
                </a:tc>
                <a:tc>
                  <a:txBody>
                    <a:bodyPr/>
                    <a:lstStyle/>
                    <a:p>
                      <a:pPr algn="ctr" fontAlgn="ctr"/>
                      <a:r>
                        <a:rPr lang="en-GB" sz="1400" b="0" i="0" u="none" strike="noStrike" dirty="0">
                          <a:solidFill>
                            <a:schemeClr val="tx1"/>
                          </a:solidFill>
                          <a:effectLst/>
                          <a:latin typeface="+mn-lt"/>
                        </a:rPr>
                        <a:t>1</a:t>
                      </a:r>
                      <a:r>
                        <a:rPr lang="en-ZA" sz="1400" b="0" i="0" u="none" strike="noStrike" dirty="0">
                          <a:solidFill>
                            <a:schemeClr val="tx1"/>
                          </a:solidFill>
                          <a:effectLst/>
                          <a:latin typeface="+mn-lt"/>
                        </a:rPr>
                        <a:t>0</a:t>
                      </a:r>
                      <a:endParaRPr lang="en-US" sz="1400" b="0" i="0" u="none" strike="noStrike" dirty="0">
                        <a:solidFill>
                          <a:schemeClr val="tx1"/>
                        </a:solidFill>
                        <a:effectLst/>
                        <a:latin typeface="+mn-lt"/>
                      </a:endParaRPr>
                    </a:p>
                  </a:txBody>
                  <a:tcPr marL="6350" marR="6350" marT="6350" marB="0" anchor="ctr"/>
                </a:tc>
                <a:tc vMerge="1">
                  <a:txBody>
                    <a:bodyPr/>
                    <a:lstStyle/>
                    <a:p>
                      <a:endParaRPr dirty="0"/>
                    </a:p>
                  </a:txBody>
                  <a:tcPr marL="6350" marR="6350" marT="6350" marB="0" anchor="ctr"/>
                </a:tc>
                <a:extLst>
                  <a:ext uri="{0D108BD9-81ED-4DB2-BD59-A6C34878D82A}">
                    <a16:rowId xmlns:a16="http://schemas.microsoft.com/office/drawing/2014/main" val="3557101281"/>
                  </a:ext>
                </a:extLst>
              </a:tr>
            </a:tbl>
          </a:graphicData>
        </a:graphic>
      </p:graphicFrame>
      <p:sp>
        <p:nvSpPr>
          <p:cNvPr id="6" name="TextBox 5">
            <a:extLst>
              <a:ext uri="{FF2B5EF4-FFF2-40B4-BE49-F238E27FC236}">
                <a16:creationId xmlns:a16="http://schemas.microsoft.com/office/drawing/2014/main" id="{71376F41-DEF1-8071-C815-360E5314632E}"/>
              </a:ext>
            </a:extLst>
          </p:cNvPr>
          <p:cNvSpPr txBox="1"/>
          <p:nvPr/>
        </p:nvSpPr>
        <p:spPr>
          <a:xfrm>
            <a:off x="1902710" y="373350"/>
            <a:ext cx="873202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a:rPr>
              <a:t>4.5 Specific Goals</a:t>
            </a:r>
            <a:endParaRPr kumimoji="0" lang="en-ZA"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451812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1639" y="900506"/>
            <a:ext cx="7861029" cy="585085"/>
          </a:xfrm>
        </p:spPr>
        <p:txBody>
          <a:bodyPr/>
          <a:lstStyle/>
          <a:p>
            <a:r>
              <a:rPr lang="en-ZA" sz="1625" dirty="0">
                <a:solidFill>
                  <a:srgbClr val="FF0000"/>
                </a:solidFill>
              </a:rPr>
              <a:t>Transformational Specific Goals as per Transnet Preferential Procurement Policy (TPPP)</a:t>
            </a:r>
          </a:p>
        </p:txBody>
      </p:sp>
      <p:sp>
        <p:nvSpPr>
          <p:cNvPr id="3" name="Subtitle 2"/>
          <p:cNvSpPr>
            <a:spLocks noGrp="1"/>
          </p:cNvSpPr>
          <p:nvPr>
            <p:ph type="subTitle" idx="1"/>
          </p:nvPr>
        </p:nvSpPr>
        <p:spPr>
          <a:xfrm>
            <a:off x="1542549" y="1651934"/>
            <a:ext cx="9084581" cy="761438"/>
          </a:xfrm>
          <a:ln>
            <a:solidFill>
              <a:schemeClr val="tx1"/>
            </a:solidFill>
          </a:ln>
        </p:spPr>
        <p:txBody>
          <a:bodyPr/>
          <a:lstStyle/>
          <a:p>
            <a:pPr marL="0" marR="0" indent="0" algn="just" defTabSz="371475">
              <a:lnSpc>
                <a:spcPct val="150000"/>
              </a:lnSpc>
              <a:spcBef>
                <a:spcPts val="0"/>
              </a:spcBef>
              <a:spcAft>
                <a:spcPts val="0"/>
              </a:spcAft>
              <a:defRPr/>
            </a:pPr>
            <a:r>
              <a:rPr lang="en-US" sz="1463" dirty="0">
                <a:solidFill>
                  <a:schemeClr val="tx1"/>
                </a:solidFill>
                <a:ea typeface="Calibri" panose="020F0502020204030204" pitchFamily="34" charset="0"/>
              </a:rPr>
              <a:t>Priority will be given to the specific goals to advance areas or categories of persons or groups who were previously disadvantaged.</a:t>
            </a:r>
            <a:r>
              <a:rPr lang="en-US" sz="1463" dirty="0">
                <a:solidFill>
                  <a:srgbClr val="000000"/>
                </a:solidFill>
                <a:ea typeface="Calibri" panose="020F0502020204030204" pitchFamily="34" charset="0"/>
                <a:cs typeface="+mn-cs"/>
              </a:rPr>
              <a:t> Preferential Procurement point system will be allocated as per the table below:</a:t>
            </a:r>
            <a:endParaRPr lang="en-US" sz="1463" dirty="0">
              <a:solidFill>
                <a:schemeClr val="tx1"/>
              </a:solidFill>
              <a:ea typeface="Calibri" panose="020F0502020204030204" pitchFamily="34" charset="0"/>
            </a:endParaRPr>
          </a:p>
          <a:p>
            <a:pPr marL="0" indent="0"/>
            <a:endParaRPr lang="en-ZA" sz="1138" dirty="0"/>
          </a:p>
        </p:txBody>
      </p:sp>
      <p:graphicFrame>
        <p:nvGraphicFramePr>
          <p:cNvPr id="5" name="Table 4">
            <a:extLst>
              <a:ext uri="{FF2B5EF4-FFF2-40B4-BE49-F238E27FC236}">
                <a16:creationId xmlns:a16="http://schemas.microsoft.com/office/drawing/2014/main" id="{3061ACCA-3C58-22C6-2499-B85127611D3E}"/>
              </a:ext>
            </a:extLst>
          </p:cNvPr>
          <p:cNvGraphicFramePr>
            <a:graphicFrameLocks noGrp="1"/>
          </p:cNvGraphicFramePr>
          <p:nvPr/>
        </p:nvGraphicFramePr>
        <p:xfrm>
          <a:off x="1507372" y="2579715"/>
          <a:ext cx="9119758" cy="3824289"/>
        </p:xfrm>
        <a:graphic>
          <a:graphicData uri="http://schemas.openxmlformats.org/drawingml/2006/table">
            <a:tbl>
              <a:tblPr firstRow="1" firstCol="1" bandRow="1">
                <a:tableStyleId>{5C22544A-7EE6-4342-B048-85BDC9FD1C3A}</a:tableStyleId>
              </a:tblPr>
              <a:tblGrid>
                <a:gridCol w="5408903">
                  <a:extLst>
                    <a:ext uri="{9D8B030D-6E8A-4147-A177-3AD203B41FA5}">
                      <a16:colId xmlns:a16="http://schemas.microsoft.com/office/drawing/2014/main" val="3228189431"/>
                    </a:ext>
                  </a:extLst>
                </a:gridCol>
                <a:gridCol w="3710855">
                  <a:extLst>
                    <a:ext uri="{9D8B030D-6E8A-4147-A177-3AD203B41FA5}">
                      <a16:colId xmlns:a16="http://schemas.microsoft.com/office/drawing/2014/main" val="1493961671"/>
                    </a:ext>
                  </a:extLst>
                </a:gridCol>
              </a:tblGrid>
              <a:tr h="0">
                <a:tc>
                  <a:txBody>
                    <a:bodyPr/>
                    <a:lstStyle/>
                    <a:p>
                      <a:pPr algn="ctr">
                        <a:lnSpc>
                          <a:spcPct val="150000"/>
                        </a:lnSpc>
                        <a:spcBef>
                          <a:spcPts val="300"/>
                        </a:spcBef>
                        <a:buNone/>
                      </a:pPr>
                      <a:r>
                        <a:rPr lang="en-GB" sz="14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Specific Goals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Bef>
                          <a:spcPts val="300"/>
                        </a:spcBef>
                        <a:buNone/>
                      </a:pPr>
                      <a:r>
                        <a:rPr lang="en-GB" sz="14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Acceptable Evidence</a:t>
                      </a:r>
                      <a:endParaRPr lang="en-ZA" sz="14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58112620"/>
                  </a:ext>
                </a:extLst>
              </a:tr>
              <a:tr h="0">
                <a:tc>
                  <a:txBody>
                    <a:bodyPr/>
                    <a:lstStyle/>
                    <a:p>
                      <a:pPr algn="l">
                        <a:lnSpc>
                          <a:spcPct val="150000"/>
                        </a:lnSpc>
                        <a:spcBef>
                          <a:spcPts val="300"/>
                        </a:spcBef>
                        <a:buNone/>
                      </a:pPr>
                      <a:r>
                        <a:rPr lang="en-GB" sz="1400" b="0" kern="1200" dirty="0">
                          <a:solidFill>
                            <a:schemeClr val="tx1"/>
                          </a:solidFill>
                          <a:latin typeface="Tahoma" panose="020B0604030504040204" pitchFamily="34" charset="0"/>
                          <a:ea typeface="Calibri" panose="020F0502020204030204" pitchFamily="34" charset="0"/>
                          <a:cs typeface="Tahoma" panose="020B0604030504040204" pitchFamily="34" charset="0"/>
                        </a:rPr>
                        <a:t>B-BBEE</a:t>
                      </a:r>
                      <a:endParaRPr lang="en-ZA" sz="1400" b="0" kern="1200" dirty="0">
                        <a:solidFill>
                          <a:schemeClr val="tx1"/>
                        </a:solidFill>
                        <a:latin typeface="Tahoma" panose="020B060403050404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l">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B-BBEE Certificate / Sworn- Affidavit / B-BBEE CIPC Certificate (in case of JV, a consolidated scorecard will be accepted) as per DTIC guideline </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1951475"/>
                  </a:ext>
                </a:extLst>
              </a:tr>
              <a:tr h="0">
                <a:tc>
                  <a:txBody>
                    <a:bodyPr/>
                    <a:lstStyle/>
                    <a:p>
                      <a:pPr algn="l">
                        <a:lnSpc>
                          <a:spcPct val="150000"/>
                        </a:lnSpc>
                        <a:spcBef>
                          <a:spcPts val="300"/>
                        </a:spcBef>
                        <a:buNone/>
                      </a:pPr>
                      <a:r>
                        <a:rPr lang="en-GB" sz="1400" b="0" kern="1200" dirty="0">
                          <a:solidFill>
                            <a:schemeClr val="tx1"/>
                          </a:solidFill>
                          <a:latin typeface="Tahoma" panose="020B0604030504040204" pitchFamily="34" charset="0"/>
                          <a:ea typeface="Calibri" panose="020F0502020204030204" pitchFamily="34" charset="0"/>
                          <a:cs typeface="Tahoma" panose="020B0604030504040204" pitchFamily="34" charset="0"/>
                        </a:rPr>
                        <a:t>The promotion of supplier development through sub-contracting or JV for a minimum of 30% of the value of a contract to South African Companies which are:</a:t>
                      </a:r>
                      <a:endParaRPr lang="en-ZA" sz="1400" b="0" kern="1200" dirty="0">
                        <a:solidFill>
                          <a:schemeClr val="tx1"/>
                        </a:solidFill>
                        <a:latin typeface="Tahoma" panose="020B0604030504040204" pitchFamily="34" charset="0"/>
                        <a:ea typeface="Calibri" panose="020F0502020204030204" pitchFamily="34" charset="0"/>
                        <a:cs typeface="Tahoma" panose="020B0604030504040204" pitchFamily="34" charset="0"/>
                      </a:endParaRPr>
                    </a:p>
                    <a:p>
                      <a:pPr algn="l">
                        <a:lnSpc>
                          <a:spcPct val="150000"/>
                        </a:lnSpc>
                        <a:spcBef>
                          <a:spcPts val="300"/>
                        </a:spcBef>
                        <a:buNone/>
                      </a:pPr>
                      <a:r>
                        <a:rPr lang="en-GB" sz="1400" b="0" kern="1200" dirty="0">
                          <a:solidFill>
                            <a:schemeClr val="tx1"/>
                          </a:solidFill>
                          <a:latin typeface="Tahoma" panose="020B0604030504040204" pitchFamily="34" charset="0"/>
                          <a:ea typeface="Calibri" panose="020F0502020204030204" pitchFamily="34" charset="0"/>
                          <a:cs typeface="Tahoma" panose="020B0604030504040204" pitchFamily="34" charset="0"/>
                        </a:rPr>
                        <a:t>     I.30% Black Women owned, 51% Black Youth and 51% Black   people with disabilities</a:t>
                      </a:r>
                      <a:endParaRPr lang="en-ZA" sz="1400" b="0" kern="1200" dirty="0">
                        <a:solidFill>
                          <a:schemeClr val="tx1"/>
                        </a:solidFill>
                        <a:latin typeface="Tahoma" panose="020B0604030504040204" pitchFamily="34" charset="0"/>
                        <a:ea typeface="Calibri" panose="020F0502020204030204" pitchFamily="34" charset="0"/>
                        <a:cs typeface="Tahoma" panose="020B0604030504040204" pitchFamily="34" charset="0"/>
                      </a:endParaRPr>
                    </a:p>
                    <a:p>
                      <a:pPr algn="l">
                        <a:lnSpc>
                          <a:spcPct val="150000"/>
                        </a:lnSpc>
                        <a:spcBef>
                          <a:spcPts val="300"/>
                        </a:spcBef>
                        <a:buNone/>
                      </a:pPr>
                      <a:r>
                        <a:rPr lang="en-GB" sz="1400" b="0" kern="1200" dirty="0">
                          <a:solidFill>
                            <a:schemeClr val="tx1"/>
                          </a:solidFill>
                          <a:latin typeface="Tahoma" panose="020B0604030504040204" pitchFamily="34" charset="0"/>
                          <a:ea typeface="Calibri" panose="020F0502020204030204" pitchFamily="34" charset="0"/>
                          <a:cs typeface="Tahoma" panose="020B0604030504040204" pitchFamily="34" charset="0"/>
                        </a:rPr>
                        <a:t>II. Entities with a specified minimum B-BBEE level (1 and 2)</a:t>
                      </a:r>
                      <a:endParaRPr lang="en-ZA" sz="1400" b="0" kern="1200" dirty="0">
                        <a:solidFill>
                          <a:schemeClr val="tx1"/>
                        </a:solidFill>
                        <a:latin typeface="Tahoma" panose="020B0604030504040204" pitchFamily="34" charset="0"/>
                        <a:ea typeface="Calibri" panose="020F0502020204030204" pitchFamily="34" charset="0"/>
                        <a:cs typeface="Tahoma" panose="020B0604030504040204" pitchFamily="34" charset="0"/>
                      </a:endParaRPr>
                    </a:p>
                    <a:p>
                      <a:pPr algn="l">
                        <a:lnSpc>
                          <a:spcPct val="150000"/>
                        </a:lnSpc>
                        <a:spcBef>
                          <a:spcPts val="300"/>
                        </a:spcBef>
                        <a:buNone/>
                      </a:pPr>
                      <a:r>
                        <a:rPr lang="en-GB" sz="1400" b="0" kern="1200" dirty="0">
                          <a:solidFill>
                            <a:schemeClr val="tx1"/>
                          </a:solidFill>
                          <a:latin typeface="Tahoma" panose="020B0604030504040204" pitchFamily="34" charset="0"/>
                          <a:ea typeface="Calibri" panose="020F0502020204030204" pitchFamily="34" charset="0"/>
                          <a:cs typeface="Tahoma" panose="020B0604030504040204" pitchFamily="34" charset="0"/>
                        </a:rPr>
                        <a:t>III. EMEs and/or QSEs who are 51% black-owned</a:t>
                      </a:r>
                      <a:endParaRPr lang="en-ZA" sz="1400" b="0" kern="1200" dirty="0">
                        <a:solidFill>
                          <a:schemeClr val="tx1"/>
                        </a:solidFill>
                        <a:latin typeface="Tahoma" panose="020B060403050404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l">
                        <a:lnSpc>
                          <a:spcPct val="150000"/>
                        </a:lnSpc>
                        <a:spcBef>
                          <a:spcPts val="300"/>
                        </a:spcBef>
                        <a:buNone/>
                      </a:pPr>
                      <a:r>
                        <a:rPr lang="en-GB" sz="1400" dirty="0">
                          <a:effectLst/>
                          <a:latin typeface="Tahoma" panose="020B0604030504040204" pitchFamily="34" charset="0"/>
                          <a:ea typeface="Times New Roman" panose="02020603050405020304" pitchFamily="18" charset="0"/>
                          <a:cs typeface="Tahoma" panose="020B0604030504040204" pitchFamily="34" charset="0"/>
                        </a:rPr>
                        <a:t>Sub-contracting agreements and Declaration / Joint Venture Agreement and CIPC – B-BBEE Certificate / Sworn- Affidavit / B-BBEE CIPC Certificate as per DTIC guideline</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5579715"/>
                  </a:ext>
                </a:extLst>
              </a:tr>
            </a:tbl>
          </a:graphicData>
        </a:graphic>
      </p:graphicFrame>
      <p:sp>
        <p:nvSpPr>
          <p:cNvPr id="6" name="TextBox 5">
            <a:extLst>
              <a:ext uri="{FF2B5EF4-FFF2-40B4-BE49-F238E27FC236}">
                <a16:creationId xmlns:a16="http://schemas.microsoft.com/office/drawing/2014/main" id="{6D959EF0-80DF-39E9-13E0-8AA538B0409C}"/>
              </a:ext>
            </a:extLst>
          </p:cNvPr>
          <p:cNvSpPr txBox="1"/>
          <p:nvPr/>
        </p:nvSpPr>
        <p:spPr>
          <a:xfrm>
            <a:off x="1890216" y="192386"/>
            <a:ext cx="934196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2800" b="1" i="0" u="none" strike="noStrike" kern="1200" cap="none" spc="0" normalizeH="0" baseline="0" noProof="0" dirty="0">
                <a:ln>
                  <a:noFill/>
                </a:ln>
                <a:solidFill>
                  <a:srgbClr val="000000"/>
                </a:solidFill>
                <a:effectLst/>
                <a:uLnTx/>
                <a:uFillTx/>
                <a:latin typeface="Tahoma"/>
                <a:ea typeface="+mn-ea"/>
                <a:cs typeface="+mn-cs"/>
              </a:rPr>
              <a:t>4.6 Acceptable Evidence</a:t>
            </a:r>
          </a:p>
        </p:txBody>
      </p:sp>
    </p:spTree>
    <p:extLst>
      <p:ext uri="{BB962C8B-B14F-4D97-AF65-F5344CB8AC3E}">
        <p14:creationId xmlns:p14="http://schemas.microsoft.com/office/powerpoint/2010/main" val="384456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984" y="771799"/>
            <a:ext cx="7279627" cy="657370"/>
          </a:xfrm>
        </p:spPr>
        <p:txBody>
          <a:bodyPr/>
          <a:lstStyle/>
          <a:p>
            <a:pPr algn="ctr"/>
            <a:br>
              <a:rPr lang="en-US" sz="1600" dirty="0">
                <a:solidFill>
                  <a:schemeClr val="tx1"/>
                </a:solidFill>
                <a:latin typeface="+mn-lt"/>
              </a:rPr>
            </a:br>
            <a:br>
              <a:rPr lang="en-US" sz="1625" dirty="0">
                <a:solidFill>
                  <a:srgbClr val="FF0000"/>
                </a:solidFill>
              </a:rPr>
            </a:br>
            <a:r>
              <a:rPr lang="en-US" sz="1625" dirty="0">
                <a:solidFill>
                  <a:srgbClr val="FF0000"/>
                </a:solidFill>
              </a:rPr>
              <a:t>VALID SWORN AFFIDAVIT</a:t>
            </a:r>
            <a:endParaRPr lang="en-ZA" sz="1625" dirty="0">
              <a:solidFill>
                <a:srgbClr val="FF0000"/>
              </a:solidFill>
            </a:endParaRPr>
          </a:p>
        </p:txBody>
      </p:sp>
      <p:sp>
        <p:nvSpPr>
          <p:cNvPr id="3" name="Subtitle 2"/>
          <p:cNvSpPr>
            <a:spLocks noGrp="1"/>
          </p:cNvSpPr>
          <p:nvPr>
            <p:ph type="subTitle" idx="1"/>
          </p:nvPr>
        </p:nvSpPr>
        <p:spPr>
          <a:xfrm>
            <a:off x="2092726" y="1515724"/>
            <a:ext cx="8396057" cy="3897524"/>
          </a:xfrm>
          <a:ln>
            <a:solidFill>
              <a:schemeClr val="tx1"/>
            </a:solidFill>
          </a:ln>
        </p:spPr>
        <p:txBody>
          <a:bodyPr/>
          <a:lstStyle/>
          <a:p>
            <a:pPr marL="83986" indent="-232172">
              <a:lnSpc>
                <a:spcPct val="150000"/>
              </a:lnSpc>
              <a:buFont typeface="Wingdings" panose="05000000000000000000" pitchFamily="2" charset="2"/>
              <a:buChar char="q"/>
            </a:pPr>
            <a:r>
              <a:rPr lang="en-US" sz="1200" dirty="0">
                <a:solidFill>
                  <a:schemeClr val="tx1"/>
                </a:solidFill>
              </a:rPr>
              <a:t>Valid B-BBEE Certificate issued by SANAS accredited verification agency or Sworn affidavit.</a:t>
            </a:r>
          </a:p>
          <a:p>
            <a:pPr marL="83986" indent="-232172">
              <a:lnSpc>
                <a:spcPct val="150000"/>
              </a:lnSpc>
              <a:buFont typeface="Wingdings" panose="05000000000000000000" pitchFamily="2" charset="2"/>
              <a:buChar char="q"/>
            </a:pPr>
            <a:r>
              <a:rPr lang="en-US" sz="1200" dirty="0">
                <a:solidFill>
                  <a:schemeClr val="tx1"/>
                </a:solidFill>
              </a:rPr>
              <a:t>Valid Sworn affidavit must have the following:</a:t>
            </a:r>
          </a:p>
          <a:p>
            <a:pPr marL="232172" indent="-232172">
              <a:lnSpc>
                <a:spcPct val="150000"/>
              </a:lnSpc>
              <a:buFont typeface="Arial" panose="020B0604020202020204" pitchFamily="34" charset="0"/>
              <a:buChar char="•"/>
            </a:pPr>
            <a:r>
              <a:rPr lang="en-US" sz="1200" dirty="0">
                <a:solidFill>
                  <a:schemeClr val="tx1"/>
                </a:solidFill>
              </a:rPr>
              <a:t>Name of the deponent, </a:t>
            </a:r>
          </a:p>
          <a:p>
            <a:pPr marL="232172" indent="-232172">
              <a:lnSpc>
                <a:spcPct val="150000"/>
              </a:lnSpc>
              <a:buFont typeface="Arial" panose="020B0604020202020204" pitchFamily="34" charset="0"/>
              <a:buChar char="•"/>
            </a:pPr>
            <a:r>
              <a:rPr lang="en-US" sz="1200" dirty="0">
                <a:solidFill>
                  <a:schemeClr val="tx1"/>
                </a:solidFill>
              </a:rPr>
              <a:t>ID number,</a:t>
            </a:r>
          </a:p>
          <a:p>
            <a:pPr marL="232172" indent="-232172">
              <a:lnSpc>
                <a:spcPct val="150000"/>
              </a:lnSpc>
              <a:buFont typeface="Arial" panose="020B0604020202020204" pitchFamily="34" charset="0"/>
              <a:buChar char="•"/>
            </a:pPr>
            <a:r>
              <a:rPr lang="en-US" sz="1200" dirty="0">
                <a:solidFill>
                  <a:schemeClr val="tx1"/>
                </a:solidFill>
              </a:rPr>
              <a:t>Designation </a:t>
            </a:r>
            <a:r>
              <a:rPr lang="en-US" sz="1200" dirty="0">
                <a:solidFill>
                  <a:srgbClr val="FF0000"/>
                </a:solidFill>
              </a:rPr>
              <a:t>(Owner, Member or Director),</a:t>
            </a:r>
          </a:p>
          <a:p>
            <a:pPr marL="232172" indent="-232172">
              <a:lnSpc>
                <a:spcPct val="150000"/>
              </a:lnSpc>
              <a:buFont typeface="Arial" panose="020B0604020202020204" pitchFamily="34" charset="0"/>
              <a:buChar char="•"/>
            </a:pPr>
            <a:r>
              <a:rPr lang="en-US" sz="1200" dirty="0">
                <a:solidFill>
                  <a:schemeClr val="tx1"/>
                </a:solidFill>
              </a:rPr>
              <a:t>Name of the Entity, </a:t>
            </a:r>
            <a:r>
              <a:rPr lang="en-US" sz="1200" dirty="0">
                <a:solidFill>
                  <a:srgbClr val="FF0000"/>
                </a:solidFill>
              </a:rPr>
              <a:t>(Trading name, registration number and tax number)</a:t>
            </a:r>
          </a:p>
          <a:p>
            <a:pPr marL="232172" indent="-232172">
              <a:lnSpc>
                <a:spcPct val="150000"/>
              </a:lnSpc>
              <a:buFont typeface="Arial" panose="020B0604020202020204" pitchFamily="34" charset="0"/>
              <a:buChar char="•"/>
            </a:pPr>
            <a:r>
              <a:rPr lang="en-US" sz="1200" dirty="0">
                <a:solidFill>
                  <a:schemeClr val="tx1"/>
                </a:solidFill>
              </a:rPr>
              <a:t>Percentage of black ownership with designated groups, </a:t>
            </a:r>
          </a:p>
          <a:p>
            <a:pPr marL="232172" indent="-232172">
              <a:lnSpc>
                <a:spcPct val="150000"/>
              </a:lnSpc>
              <a:buFont typeface="Arial" panose="020B0604020202020204" pitchFamily="34" charset="0"/>
              <a:buChar char="•"/>
            </a:pPr>
            <a:r>
              <a:rPr lang="en-US" sz="1200" dirty="0">
                <a:solidFill>
                  <a:schemeClr val="tx1"/>
                </a:solidFill>
              </a:rPr>
              <a:t>Indicate financial year and revenue </a:t>
            </a:r>
            <a:r>
              <a:rPr lang="en-US" sz="1200" dirty="0">
                <a:solidFill>
                  <a:srgbClr val="FF0000"/>
                </a:solidFill>
              </a:rPr>
              <a:t>(DD/MM/YYYY)</a:t>
            </a:r>
          </a:p>
          <a:p>
            <a:pPr marL="232172" indent="-232172">
              <a:lnSpc>
                <a:spcPct val="150000"/>
              </a:lnSpc>
              <a:buFont typeface="Arial" panose="020B0604020202020204" pitchFamily="34" charset="0"/>
              <a:buChar char="•"/>
            </a:pPr>
            <a:r>
              <a:rPr lang="en-US" sz="1200" dirty="0">
                <a:solidFill>
                  <a:schemeClr val="tx1"/>
                </a:solidFill>
              </a:rPr>
              <a:t>B-BBEE level. </a:t>
            </a:r>
          </a:p>
          <a:p>
            <a:pPr marL="232172" indent="-232172">
              <a:lnSpc>
                <a:spcPct val="150000"/>
              </a:lnSpc>
              <a:buFont typeface="Arial" panose="020B0604020202020204" pitchFamily="34" charset="0"/>
              <a:buChar char="•"/>
            </a:pPr>
            <a:r>
              <a:rPr lang="en-US" sz="1200" dirty="0">
                <a:solidFill>
                  <a:schemeClr val="tx1"/>
                </a:solidFill>
              </a:rPr>
              <a:t>Date deponent signed and date of Commissioner of Oath must be the same.</a:t>
            </a:r>
          </a:p>
          <a:p>
            <a:pPr marL="0" indent="0">
              <a:lnSpc>
                <a:spcPct val="150000"/>
              </a:lnSpc>
            </a:pPr>
            <a:r>
              <a:rPr lang="en-US" sz="1200" dirty="0">
                <a:solidFill>
                  <a:srgbClr val="FF0000"/>
                </a:solidFill>
              </a:rPr>
              <a:t>Commissioner of Oath cannot be an employee or ex official of the enterprise because, a person cannot by law, commission a sworn-affidavit in which they have an interest.</a:t>
            </a:r>
            <a:endParaRPr lang="en-US" sz="1200" dirty="0">
              <a:solidFill>
                <a:schemeClr val="tx1"/>
              </a:solidFill>
            </a:endParaRPr>
          </a:p>
          <a:p>
            <a:endParaRPr lang="en-US" sz="1138" dirty="0"/>
          </a:p>
          <a:p>
            <a:pPr marL="0" indent="0"/>
            <a:endParaRPr lang="en-ZA" sz="1138" dirty="0"/>
          </a:p>
        </p:txBody>
      </p:sp>
      <p:sp>
        <p:nvSpPr>
          <p:cNvPr id="5" name="TextBox 4">
            <a:extLst>
              <a:ext uri="{FF2B5EF4-FFF2-40B4-BE49-F238E27FC236}">
                <a16:creationId xmlns:a16="http://schemas.microsoft.com/office/drawing/2014/main" id="{F84E3101-235C-0F7B-A9F7-C94E4B4A18D9}"/>
              </a:ext>
            </a:extLst>
          </p:cNvPr>
          <p:cNvSpPr txBox="1"/>
          <p:nvPr/>
        </p:nvSpPr>
        <p:spPr>
          <a:xfrm>
            <a:off x="1828800" y="237952"/>
            <a:ext cx="9263298"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a:rPr>
              <a:t>4.7 Valid Sworn Affidavit</a:t>
            </a:r>
            <a:endParaRPr kumimoji="0" lang="en-ZA"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48273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4CD84-07AF-4FCC-8BDD-02C195C37B75}"/>
              </a:ext>
            </a:extLst>
          </p:cNvPr>
          <p:cNvSpPr>
            <a:spLocks noGrp="1"/>
          </p:cNvSpPr>
          <p:nvPr>
            <p:ph type="title"/>
          </p:nvPr>
        </p:nvSpPr>
        <p:spPr/>
        <p:txBody>
          <a:bodyPr/>
          <a:lstStyle/>
          <a:p>
            <a:pPr algn="ctr"/>
            <a:br>
              <a:rPr lang="en-US" dirty="0">
                <a:solidFill>
                  <a:srgbClr val="FF0000"/>
                </a:solidFill>
              </a:rPr>
            </a:br>
            <a:br>
              <a:rPr lang="en-US" dirty="0">
                <a:solidFill>
                  <a:srgbClr val="FF0000"/>
                </a:solidFill>
              </a:rPr>
            </a:br>
            <a:r>
              <a:rPr lang="en-US" dirty="0">
                <a:solidFill>
                  <a:srgbClr val="FF0000"/>
                </a:solidFill>
              </a:rPr>
              <a:t>                                                                                         COMMON MISTAKES </a:t>
            </a:r>
          </a:p>
        </p:txBody>
      </p:sp>
      <p:sp>
        <p:nvSpPr>
          <p:cNvPr id="4" name="Subtitle 2">
            <a:extLst>
              <a:ext uri="{FF2B5EF4-FFF2-40B4-BE49-F238E27FC236}">
                <a16:creationId xmlns:a16="http://schemas.microsoft.com/office/drawing/2014/main" id="{AFD6F713-959E-4459-A2E4-4365199CD2AA}"/>
              </a:ext>
            </a:extLst>
          </p:cNvPr>
          <p:cNvSpPr>
            <a:spLocks noGrp="1"/>
          </p:cNvSpPr>
          <p:nvPr>
            <p:ph idx="1"/>
          </p:nvPr>
        </p:nvSpPr>
        <p:spPr>
          <a:xfrm>
            <a:off x="1494265" y="1619061"/>
            <a:ext cx="7696497" cy="2709775"/>
          </a:xfrm>
          <a:ln>
            <a:solidFill>
              <a:schemeClr val="tx1"/>
            </a:solidFill>
          </a:ln>
        </p:spPr>
        <p:txBody>
          <a:bodyPr numCol="1"/>
          <a:lstStyle/>
          <a:p>
            <a:pPr marL="597536" marR="293622" lvl="1" indent="-232172">
              <a:lnSpc>
                <a:spcPct val="100000"/>
              </a:lnSpc>
              <a:buFont typeface="Wingdings" panose="05000000000000000000" pitchFamily="2" charset="2"/>
              <a:buChar char="q"/>
            </a:pPr>
            <a:r>
              <a:rPr lang="en-ZA" sz="1138" dirty="0">
                <a:solidFill>
                  <a:schemeClr val="tx1"/>
                </a:solidFill>
              </a:rPr>
              <a:t>Omitting full name and surname and identity number of the deponent (undersigned-person declaring under oaths). </a:t>
            </a:r>
          </a:p>
          <a:p>
            <a:pPr marL="597536" marR="293622" lvl="1" indent="-232172">
              <a:lnSpc>
                <a:spcPct val="100000"/>
              </a:lnSpc>
              <a:buFont typeface="Wingdings" panose="05000000000000000000" pitchFamily="2" charset="2"/>
              <a:buChar char="q"/>
            </a:pPr>
            <a:r>
              <a:rPr lang="en-ZA" sz="1138" dirty="0">
                <a:solidFill>
                  <a:schemeClr val="tx1"/>
                </a:solidFill>
              </a:rPr>
              <a:t>Dates of the deponent and commissioner of oaths are not the same </a:t>
            </a:r>
          </a:p>
          <a:p>
            <a:pPr marL="597536" marR="293622" lvl="1" indent="-232172">
              <a:lnSpc>
                <a:spcPct val="100000"/>
              </a:lnSpc>
              <a:buFont typeface="Wingdings" panose="05000000000000000000" pitchFamily="2" charset="2"/>
              <a:buChar char="q"/>
            </a:pPr>
            <a:r>
              <a:rPr lang="en-ZA" sz="1138" dirty="0">
                <a:solidFill>
                  <a:schemeClr val="tx1"/>
                </a:solidFill>
              </a:rPr>
              <a:t>Date for either commissioner of oaths or deponent is omitted. </a:t>
            </a:r>
          </a:p>
          <a:p>
            <a:pPr marL="597536" marR="293622" lvl="1" indent="-232172">
              <a:lnSpc>
                <a:spcPct val="100000"/>
              </a:lnSpc>
              <a:buFont typeface="Wingdings" panose="05000000000000000000" pitchFamily="2" charset="2"/>
              <a:buChar char="q"/>
            </a:pPr>
            <a:r>
              <a:rPr lang="en-ZA" sz="1138" dirty="0">
                <a:solidFill>
                  <a:schemeClr val="tx1"/>
                </a:solidFill>
              </a:rPr>
              <a:t>Not completing company financial year information i.e. DD/MM/YYY </a:t>
            </a:r>
          </a:p>
          <a:p>
            <a:pPr marL="597536" marR="293622" lvl="1" indent="-232172">
              <a:lnSpc>
                <a:spcPct val="100000"/>
              </a:lnSpc>
              <a:buFont typeface="Wingdings" panose="05000000000000000000" pitchFamily="2" charset="2"/>
              <a:buChar char="q"/>
            </a:pPr>
            <a:r>
              <a:rPr lang="en-ZA" sz="1138" dirty="0">
                <a:solidFill>
                  <a:schemeClr val="tx1"/>
                </a:solidFill>
              </a:rPr>
              <a:t>Not ticking the applicable box on the B-BBEE level contributor </a:t>
            </a:r>
          </a:p>
          <a:p>
            <a:pPr marL="597536" marR="293622" lvl="1" indent="-232172">
              <a:lnSpc>
                <a:spcPct val="100000"/>
              </a:lnSpc>
              <a:buFont typeface="Wingdings" panose="05000000000000000000" pitchFamily="2" charset="2"/>
              <a:buChar char="q"/>
            </a:pPr>
            <a:r>
              <a:rPr lang="en-ZA" sz="1138" dirty="0">
                <a:solidFill>
                  <a:schemeClr val="tx1"/>
                </a:solidFill>
              </a:rPr>
              <a:t>No stamp of the commissioner of oaths on the B-BBEE sworn affidavit. </a:t>
            </a:r>
          </a:p>
          <a:p>
            <a:pPr marL="597536" lvl="1" indent="-232172">
              <a:lnSpc>
                <a:spcPct val="100000"/>
              </a:lnSpc>
              <a:buFont typeface="Wingdings" panose="05000000000000000000" pitchFamily="2" charset="2"/>
              <a:buChar char="q"/>
            </a:pPr>
            <a:r>
              <a:rPr lang="en-ZA" sz="1138" dirty="0">
                <a:solidFill>
                  <a:schemeClr val="tx1"/>
                </a:solidFill>
              </a:rPr>
              <a:t>If commissioner of oaths stamp does not have date, it must be written manually and should be the same as for the deponent. </a:t>
            </a:r>
          </a:p>
          <a:p>
            <a:pPr marL="597536" lvl="1" indent="-232172">
              <a:lnSpc>
                <a:spcPct val="100000"/>
              </a:lnSpc>
              <a:buFont typeface="Wingdings" panose="05000000000000000000" pitchFamily="2" charset="2"/>
              <a:buChar char="q"/>
            </a:pPr>
            <a:r>
              <a:rPr lang="en-ZA" sz="1138" dirty="0">
                <a:solidFill>
                  <a:schemeClr val="tx1"/>
                </a:solidFill>
              </a:rPr>
              <a:t>B-BBEE sworn affidavit must be completed in the presence of the commissioner of oaths. </a:t>
            </a:r>
          </a:p>
          <a:p>
            <a:pPr marL="365364" lvl="1">
              <a:lnSpc>
                <a:spcPct val="100000"/>
              </a:lnSpc>
            </a:pPr>
            <a:endParaRPr lang="en-ZA" sz="1138" dirty="0">
              <a:solidFill>
                <a:schemeClr val="tx1"/>
              </a:solidFill>
            </a:endParaRPr>
          </a:p>
          <a:p>
            <a:pPr marL="365364" lvl="1">
              <a:lnSpc>
                <a:spcPct val="100000"/>
              </a:lnSpc>
            </a:pPr>
            <a:r>
              <a:rPr lang="en-ZA" sz="1138" b="1" dirty="0">
                <a:solidFill>
                  <a:schemeClr val="tx1"/>
                </a:solidFill>
              </a:rPr>
              <a:t>It is the responsibility of the deponent not commissioner of oaths to ensure that B-BBEE sworn affidavit is completed in full.</a:t>
            </a:r>
          </a:p>
        </p:txBody>
      </p:sp>
      <p:pic>
        <p:nvPicPr>
          <p:cNvPr id="5" name="Picture 4">
            <a:extLst>
              <a:ext uri="{FF2B5EF4-FFF2-40B4-BE49-F238E27FC236}">
                <a16:creationId xmlns:a16="http://schemas.microsoft.com/office/drawing/2014/main" id="{FCC810AB-1227-48BA-8DFE-39190B871E01}"/>
              </a:ext>
            </a:extLst>
          </p:cNvPr>
          <p:cNvPicPr>
            <a:picLocks noChangeAspect="1"/>
          </p:cNvPicPr>
          <p:nvPr/>
        </p:nvPicPr>
        <p:blipFill rotWithShape="1">
          <a:blip r:embed="rId2"/>
          <a:srcRect l="38956" t="47043" r="18759" b="29711"/>
          <a:stretch/>
        </p:blipFill>
        <p:spPr>
          <a:xfrm>
            <a:off x="1402671" y="4400967"/>
            <a:ext cx="3548850" cy="1219015"/>
          </a:xfrm>
          <a:prstGeom prst="rect">
            <a:avLst/>
          </a:prstGeom>
          <a:ln>
            <a:solidFill>
              <a:schemeClr val="tx1"/>
            </a:solidFill>
          </a:ln>
        </p:spPr>
      </p:pic>
      <p:pic>
        <p:nvPicPr>
          <p:cNvPr id="7" name="Picture 6">
            <a:extLst>
              <a:ext uri="{FF2B5EF4-FFF2-40B4-BE49-F238E27FC236}">
                <a16:creationId xmlns:a16="http://schemas.microsoft.com/office/drawing/2014/main" id="{BF1FB073-2506-4557-A392-65E6F4CCBF78}"/>
              </a:ext>
            </a:extLst>
          </p:cNvPr>
          <p:cNvPicPr>
            <a:picLocks noChangeAspect="1"/>
          </p:cNvPicPr>
          <p:nvPr/>
        </p:nvPicPr>
        <p:blipFill rotWithShape="1">
          <a:blip r:embed="rId3"/>
          <a:srcRect l="31453" t="41477" r="27165" b="33346"/>
          <a:stretch/>
        </p:blipFill>
        <p:spPr>
          <a:xfrm rot="5400000">
            <a:off x="8252720" y="2679438"/>
            <a:ext cx="3443057" cy="1219015"/>
          </a:xfrm>
          <a:prstGeom prst="rect">
            <a:avLst/>
          </a:prstGeom>
          <a:ln>
            <a:solidFill>
              <a:schemeClr val="tx1"/>
            </a:solidFill>
          </a:ln>
        </p:spPr>
      </p:pic>
      <p:pic>
        <p:nvPicPr>
          <p:cNvPr id="9" name="Picture 8">
            <a:extLst>
              <a:ext uri="{FF2B5EF4-FFF2-40B4-BE49-F238E27FC236}">
                <a16:creationId xmlns:a16="http://schemas.microsoft.com/office/drawing/2014/main" id="{B40E7246-9857-4992-8702-7AC986403282}"/>
              </a:ext>
            </a:extLst>
          </p:cNvPr>
          <p:cNvPicPr>
            <a:picLocks noChangeAspect="1"/>
          </p:cNvPicPr>
          <p:nvPr/>
        </p:nvPicPr>
        <p:blipFill rotWithShape="1">
          <a:blip r:embed="rId4"/>
          <a:srcRect l="35534" t="23429" r="22305" b="33852"/>
          <a:stretch/>
        </p:blipFill>
        <p:spPr>
          <a:xfrm>
            <a:off x="5014262" y="4400968"/>
            <a:ext cx="4176501" cy="1428195"/>
          </a:xfrm>
          <a:prstGeom prst="rect">
            <a:avLst/>
          </a:prstGeom>
        </p:spPr>
      </p:pic>
      <p:sp>
        <p:nvSpPr>
          <p:cNvPr id="6" name="TextBox 5">
            <a:extLst>
              <a:ext uri="{FF2B5EF4-FFF2-40B4-BE49-F238E27FC236}">
                <a16:creationId xmlns:a16="http://schemas.microsoft.com/office/drawing/2014/main" id="{918C69CA-2846-741F-C50D-6989F764893A}"/>
              </a:ext>
            </a:extLst>
          </p:cNvPr>
          <p:cNvSpPr txBox="1"/>
          <p:nvPr/>
        </p:nvSpPr>
        <p:spPr>
          <a:xfrm>
            <a:off x="373876" y="413151"/>
            <a:ext cx="8176236"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a:rPr>
              <a:t>4.8 Common Mistakes</a:t>
            </a:r>
            <a:endParaRPr kumimoji="0" lang="en-ZA"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8759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BEA22-DEC3-0152-DF20-37B56194893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D9A4448-F377-F9D8-60BE-475C2282E8B5}"/>
              </a:ext>
            </a:extLst>
          </p:cNvPr>
          <p:cNvSpPr txBox="1">
            <a:spLocks/>
          </p:cNvSpPr>
          <p:nvPr/>
        </p:nvSpPr>
        <p:spPr>
          <a:xfrm>
            <a:off x="357342" y="323679"/>
            <a:ext cx="10040032" cy="696431"/>
          </a:xfrm>
          <a:prstGeom prst="rect">
            <a:avLst/>
          </a:prstGeom>
        </p:spPr>
        <p:txBody>
          <a:bodyPr vert="horz" lIns="0" tIns="0" rIns="0" bIns="0" rtlCol="0" anchor="ctr">
            <a:noAutofit/>
          </a:bodyPr>
          <a:lstStyle>
            <a:lvl1pPr defTabSz="779173">
              <a:spcBef>
                <a:spcPct val="0"/>
              </a:spcBef>
              <a:buNone/>
              <a:defRPr sz="2000" b="1" cap="none" spc="0" baseline="0">
                <a:solidFill>
                  <a:schemeClr val="tx1">
                    <a:lumMod val="50000"/>
                    <a:lumOff val="50000"/>
                  </a:schemeClr>
                </a:solidFill>
                <a:latin typeface="+mj-lt"/>
                <a:ea typeface="+mj-ea"/>
                <a:cs typeface="+mj-cs"/>
              </a:defRPr>
            </a:lvl1pPr>
          </a:lstStyle>
          <a:p>
            <a:pPr marL="0" marR="0" lvl="0" indent="0" algn="l" defTabSz="779173" rtl="0" eaLnBrk="1" fontAlgn="auto" latinLnBrk="0" hangingPunct="1">
              <a:lnSpc>
                <a:spcPct val="100000"/>
              </a:lnSpc>
              <a:spcBef>
                <a:spcPct val="0"/>
              </a:spcBef>
              <a:spcAft>
                <a:spcPts val="0"/>
              </a:spcAft>
              <a:buClrTx/>
              <a:buSzTx/>
              <a:buFontTx/>
              <a:buNone/>
              <a:tabLst/>
              <a:defRPr/>
            </a:pPr>
            <a:br>
              <a:rPr kumimoji="0" lang="en-US" sz="2000" b="1" i="0" u="none" strike="noStrike" kern="1200" cap="none" spc="0" normalizeH="0" baseline="0" noProof="0" dirty="0">
                <a:ln>
                  <a:noFill/>
                </a:ln>
                <a:solidFill>
                  <a:srgbClr val="000000">
                    <a:lumMod val="50000"/>
                    <a:lumOff val="50000"/>
                  </a:srgbClr>
                </a:solidFill>
                <a:effectLst/>
                <a:uLnTx/>
                <a:uFillTx/>
                <a:latin typeface="Tahoma"/>
                <a:ea typeface="+mj-ea"/>
                <a:cs typeface="+mj-cs"/>
              </a:rPr>
            </a:br>
            <a:r>
              <a:rPr lang="en-GB" sz="2800" dirty="0">
                <a:solidFill>
                  <a:srgbClr val="000000"/>
                </a:solidFill>
                <a:latin typeface="Tahoma"/>
              </a:rPr>
              <a:t>5</a:t>
            </a:r>
            <a:r>
              <a:rPr kumimoji="0" lang="en-GB" sz="2800" b="1" i="0" u="none" strike="noStrike" kern="1200" cap="none" spc="0" normalizeH="0" baseline="0" noProof="0" dirty="0">
                <a:ln>
                  <a:noFill/>
                </a:ln>
                <a:solidFill>
                  <a:srgbClr val="000000"/>
                </a:solidFill>
                <a:effectLst/>
                <a:uLnTx/>
                <a:uFillTx/>
                <a:latin typeface="Tahoma"/>
                <a:ea typeface="+mj-ea"/>
                <a:cs typeface="+mj-cs"/>
              </a:rPr>
              <a:t>. Evaluation Methodology</a:t>
            </a:r>
            <a:br>
              <a:rPr kumimoji="0" lang="en-US" sz="2000" b="1" i="0" u="none" strike="noStrike" kern="1200" cap="none" spc="0" normalizeH="0" baseline="0" noProof="0" dirty="0">
                <a:ln>
                  <a:noFill/>
                </a:ln>
                <a:solidFill>
                  <a:srgbClr val="000000">
                    <a:lumMod val="50000"/>
                    <a:lumOff val="50000"/>
                  </a:srgbClr>
                </a:solidFill>
                <a:effectLst/>
                <a:uLnTx/>
                <a:uFillTx/>
                <a:latin typeface="Tahoma"/>
                <a:ea typeface="+mj-ea"/>
                <a:cs typeface="+mj-cs"/>
              </a:rPr>
            </a:br>
            <a:endParaRPr kumimoji="0" lang="en-ZA" sz="2000" b="1" i="0" u="none" strike="noStrike" kern="1200" cap="none" spc="0" normalizeH="0" baseline="0" noProof="0" dirty="0">
              <a:ln>
                <a:noFill/>
              </a:ln>
              <a:solidFill>
                <a:srgbClr val="000000">
                  <a:lumMod val="50000"/>
                  <a:lumOff val="50000"/>
                </a:srgbClr>
              </a:solidFill>
              <a:effectLst/>
              <a:uLnTx/>
              <a:uFillTx/>
              <a:latin typeface="Tahoma"/>
              <a:ea typeface="+mj-ea"/>
              <a:cs typeface="+mj-cs"/>
            </a:endParaRPr>
          </a:p>
        </p:txBody>
      </p:sp>
      <p:grpSp>
        <p:nvGrpSpPr>
          <p:cNvPr id="3" name="Group 2">
            <a:extLst>
              <a:ext uri="{FF2B5EF4-FFF2-40B4-BE49-F238E27FC236}">
                <a16:creationId xmlns:a16="http://schemas.microsoft.com/office/drawing/2014/main" id="{F1191CB8-E47E-DF03-9305-44F21E339DE5}"/>
              </a:ext>
            </a:extLst>
          </p:cNvPr>
          <p:cNvGrpSpPr/>
          <p:nvPr/>
        </p:nvGrpSpPr>
        <p:grpSpPr>
          <a:xfrm>
            <a:off x="317244" y="967014"/>
            <a:ext cx="10410862" cy="5281938"/>
            <a:chOff x="-113252" y="59617"/>
            <a:chExt cx="10051646" cy="4497401"/>
          </a:xfrm>
        </p:grpSpPr>
        <p:sp>
          <p:nvSpPr>
            <p:cNvPr id="6" name="Rectangle 5">
              <a:extLst>
                <a:ext uri="{FF2B5EF4-FFF2-40B4-BE49-F238E27FC236}">
                  <a16:creationId xmlns:a16="http://schemas.microsoft.com/office/drawing/2014/main" id="{CEC6EDD4-A4BF-06F3-5CD2-EAC1B40CEB48}"/>
                </a:ext>
              </a:extLst>
            </p:cNvPr>
            <p:cNvSpPr/>
            <p:nvPr/>
          </p:nvSpPr>
          <p:spPr>
            <a:xfrm>
              <a:off x="-113252" y="116956"/>
              <a:ext cx="10051646" cy="397646"/>
            </a:xfrm>
            <a:prstGeom prst="rect">
              <a:avLst/>
            </a:prstGeom>
            <a:solidFill>
              <a:srgbClr val="9BBB59">
                <a:lumMod val="60000"/>
                <a:lumOff val="40000"/>
              </a:srgbClr>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 name="TextBox 16">
              <a:extLst>
                <a:ext uri="{FF2B5EF4-FFF2-40B4-BE49-F238E27FC236}">
                  <a16:creationId xmlns:a16="http://schemas.microsoft.com/office/drawing/2014/main" id="{B5CED75D-1F8A-C08C-7E33-C64D847691AA}"/>
                </a:ext>
              </a:extLst>
            </p:cNvPr>
            <p:cNvSpPr txBox="1">
              <a:spLocks noChangeArrowheads="1"/>
            </p:cNvSpPr>
            <p:nvPr/>
          </p:nvSpPr>
          <p:spPr bwMode="auto">
            <a:xfrm>
              <a:off x="2766846" y="527289"/>
              <a:ext cx="807495" cy="228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Step 3</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8" name="TextBox 3">
              <a:extLst>
                <a:ext uri="{FF2B5EF4-FFF2-40B4-BE49-F238E27FC236}">
                  <a16:creationId xmlns:a16="http://schemas.microsoft.com/office/drawing/2014/main" id="{2B2BC795-E10A-7EC4-3D72-F56BAEBD8412}"/>
                </a:ext>
              </a:extLst>
            </p:cNvPr>
            <p:cNvSpPr txBox="1">
              <a:spLocks noChangeArrowheads="1"/>
            </p:cNvSpPr>
            <p:nvPr/>
          </p:nvSpPr>
          <p:spPr bwMode="auto">
            <a:xfrm>
              <a:off x="-99385" y="754368"/>
              <a:ext cx="1151068"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Administrative responsiveness</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9" name="TextBox 3">
              <a:extLst>
                <a:ext uri="{FF2B5EF4-FFF2-40B4-BE49-F238E27FC236}">
                  <a16:creationId xmlns:a16="http://schemas.microsoft.com/office/drawing/2014/main" id="{A2889083-5E93-607E-C0E9-2A07AC9FC8D4}"/>
                </a:ext>
              </a:extLst>
            </p:cNvPr>
            <p:cNvSpPr txBox="1">
              <a:spLocks noChangeArrowheads="1"/>
            </p:cNvSpPr>
            <p:nvPr/>
          </p:nvSpPr>
          <p:spPr bwMode="auto">
            <a:xfrm>
              <a:off x="1051684" y="754368"/>
              <a:ext cx="1192607"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Substantive responsiveness</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10" name="TextBox 3">
              <a:extLst>
                <a:ext uri="{FF2B5EF4-FFF2-40B4-BE49-F238E27FC236}">
                  <a16:creationId xmlns:a16="http://schemas.microsoft.com/office/drawing/2014/main" id="{0FAEE005-3C71-EA08-A973-25EEE704D9AE}"/>
                </a:ext>
              </a:extLst>
            </p:cNvPr>
            <p:cNvSpPr txBox="1">
              <a:spLocks noChangeArrowheads="1"/>
            </p:cNvSpPr>
            <p:nvPr/>
          </p:nvSpPr>
          <p:spPr bwMode="auto">
            <a:xfrm>
              <a:off x="3962933" y="845700"/>
              <a:ext cx="1443442"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Weighted scoring / 100***</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11" name="AutoShape 13">
              <a:extLst>
                <a:ext uri="{FF2B5EF4-FFF2-40B4-BE49-F238E27FC236}">
                  <a16:creationId xmlns:a16="http://schemas.microsoft.com/office/drawing/2014/main" id="{1EA7B6AE-8C16-ADC8-BC47-65914235CF00}"/>
                </a:ext>
              </a:extLst>
            </p:cNvPr>
            <p:cNvSpPr>
              <a:spLocks noChangeArrowheads="1"/>
            </p:cNvSpPr>
            <p:nvPr/>
          </p:nvSpPr>
          <p:spPr bwMode="auto">
            <a:xfrm>
              <a:off x="261160" y="1820860"/>
              <a:ext cx="470149" cy="577086"/>
            </a:xfrm>
            <a:prstGeom prst="flowChartMultidocumen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2" name="Right Arrow 71">
              <a:extLst>
                <a:ext uri="{FF2B5EF4-FFF2-40B4-BE49-F238E27FC236}">
                  <a16:creationId xmlns:a16="http://schemas.microsoft.com/office/drawing/2014/main" id="{B2FD549F-C3C5-2F25-BC55-35D70E5E397C}"/>
                </a:ext>
              </a:extLst>
            </p:cNvPr>
            <p:cNvSpPr>
              <a:spLocks noChangeArrowheads="1"/>
            </p:cNvSpPr>
            <p:nvPr/>
          </p:nvSpPr>
          <p:spPr bwMode="auto">
            <a:xfrm>
              <a:off x="933217" y="2000251"/>
              <a:ext cx="272547"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3" name="AutoShape 15">
              <a:extLst>
                <a:ext uri="{FF2B5EF4-FFF2-40B4-BE49-F238E27FC236}">
                  <a16:creationId xmlns:a16="http://schemas.microsoft.com/office/drawing/2014/main" id="{4A2B90B4-89B7-8BE7-9ED0-E0AF5CDC3C48}"/>
                </a:ext>
              </a:extLst>
            </p:cNvPr>
            <p:cNvSpPr>
              <a:spLocks noChangeArrowheads="1"/>
            </p:cNvSpPr>
            <p:nvPr/>
          </p:nvSpPr>
          <p:spPr bwMode="auto">
            <a:xfrm rot="3171260">
              <a:off x="1393864" y="1650660"/>
              <a:ext cx="236680" cy="655348"/>
            </a:xfrm>
            <a:prstGeom prst="lightningBolt">
              <a:avLst/>
            </a:prstGeom>
            <a:solidFill>
              <a:srgbClr val="FFFFFF"/>
            </a:solidFill>
            <a:ln w="63500" cmpd="thickThin">
              <a:solidFill>
                <a:srgbClr val="C0504D"/>
              </a:solid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4" name="Right Arrow 73">
              <a:extLst>
                <a:ext uri="{FF2B5EF4-FFF2-40B4-BE49-F238E27FC236}">
                  <a16:creationId xmlns:a16="http://schemas.microsoft.com/office/drawing/2014/main" id="{7AC6B691-7B40-EBFA-54A7-54C95DCCA6AC}"/>
                </a:ext>
              </a:extLst>
            </p:cNvPr>
            <p:cNvSpPr>
              <a:spLocks noChangeArrowheads="1"/>
            </p:cNvSpPr>
            <p:nvPr/>
          </p:nvSpPr>
          <p:spPr bwMode="auto">
            <a:xfrm>
              <a:off x="1851206" y="2000251"/>
              <a:ext cx="272547" cy="288000"/>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5" name="TextBox 3">
              <a:extLst>
                <a:ext uri="{FF2B5EF4-FFF2-40B4-BE49-F238E27FC236}">
                  <a16:creationId xmlns:a16="http://schemas.microsoft.com/office/drawing/2014/main" id="{E32FB73C-76C1-AB04-D264-2092878FD337}"/>
                </a:ext>
              </a:extLst>
            </p:cNvPr>
            <p:cNvSpPr txBox="1">
              <a:spLocks noChangeArrowheads="1"/>
            </p:cNvSpPr>
            <p:nvPr/>
          </p:nvSpPr>
          <p:spPr bwMode="auto">
            <a:xfrm>
              <a:off x="-30041" y="1186319"/>
              <a:ext cx="1104866"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Returnable documents/ schedules</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16" name="TextBox 3">
              <a:extLst>
                <a:ext uri="{FF2B5EF4-FFF2-40B4-BE49-F238E27FC236}">
                  <a16:creationId xmlns:a16="http://schemas.microsoft.com/office/drawing/2014/main" id="{31885EE1-968C-6D4B-569D-EECC500B80BB}"/>
                </a:ext>
              </a:extLst>
            </p:cNvPr>
            <p:cNvSpPr txBox="1">
              <a:spLocks noChangeArrowheads="1"/>
            </p:cNvSpPr>
            <p:nvPr/>
          </p:nvSpPr>
          <p:spPr bwMode="auto">
            <a:xfrm>
              <a:off x="1118984" y="1278408"/>
              <a:ext cx="1087120"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Pre-qualification</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17" name="TextBox 8">
              <a:extLst>
                <a:ext uri="{FF2B5EF4-FFF2-40B4-BE49-F238E27FC236}">
                  <a16:creationId xmlns:a16="http://schemas.microsoft.com/office/drawing/2014/main" id="{4D5119CD-1411-D209-3D75-378775A32621}"/>
                </a:ext>
              </a:extLst>
            </p:cNvPr>
            <p:cNvSpPr txBox="1">
              <a:spLocks noChangeArrowheads="1"/>
            </p:cNvSpPr>
            <p:nvPr/>
          </p:nvSpPr>
          <p:spPr bwMode="auto">
            <a:xfrm>
              <a:off x="2239774" y="3262574"/>
              <a:ext cx="1726795" cy="60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Technical / Functional criteria &amp; weightings must be stipulated in the tender document</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18" name="TextBox 8">
              <a:extLst>
                <a:ext uri="{FF2B5EF4-FFF2-40B4-BE49-F238E27FC236}">
                  <a16:creationId xmlns:a16="http://schemas.microsoft.com/office/drawing/2014/main" id="{790DE4CB-D6B0-49BF-57F7-9BE747BB5EF6}"/>
                </a:ext>
              </a:extLst>
            </p:cNvPr>
            <p:cNvSpPr txBox="1">
              <a:spLocks noChangeArrowheads="1"/>
            </p:cNvSpPr>
            <p:nvPr/>
          </p:nvSpPr>
          <p:spPr bwMode="auto">
            <a:xfrm>
              <a:off x="4093892" y="2656159"/>
              <a:ext cx="1035722" cy="67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WEIGHTED  SCORE</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19" name="Rectangle 18">
              <a:extLst>
                <a:ext uri="{FF2B5EF4-FFF2-40B4-BE49-F238E27FC236}">
                  <a16:creationId xmlns:a16="http://schemas.microsoft.com/office/drawing/2014/main" id="{957F7077-F3AC-E0F7-F5C4-54461CBEB48E}"/>
                </a:ext>
              </a:extLst>
            </p:cNvPr>
            <p:cNvSpPr/>
            <p:nvPr/>
          </p:nvSpPr>
          <p:spPr bwMode="auto">
            <a:xfrm>
              <a:off x="2850496" y="2152032"/>
              <a:ext cx="256088" cy="1009329"/>
            </a:xfrm>
            <a:prstGeom prst="rect">
              <a:avLst/>
            </a:prstGeom>
            <a:solidFill>
              <a:srgbClr val="C00000"/>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9B5CD118-0BDF-BDC8-A905-46BD2E2F60DF}"/>
                </a:ext>
              </a:extLst>
            </p:cNvPr>
            <p:cNvSpPr/>
            <p:nvPr/>
          </p:nvSpPr>
          <p:spPr bwMode="auto">
            <a:xfrm>
              <a:off x="2850496" y="1953593"/>
              <a:ext cx="256088" cy="232351"/>
            </a:xfrm>
            <a:prstGeom prst="rect">
              <a:avLst/>
            </a:prstGeom>
            <a:noFill/>
            <a:ln w="25400" cap="flat" cmpd="sng" algn="ctr">
              <a:solidFill>
                <a:srgbClr val="4F81BD">
                  <a:shade val="50000"/>
                </a:srgbClr>
              </a:solidFill>
              <a:prstDash val="soli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1" name="Right Arrow 80">
              <a:extLst>
                <a:ext uri="{FF2B5EF4-FFF2-40B4-BE49-F238E27FC236}">
                  <a16:creationId xmlns:a16="http://schemas.microsoft.com/office/drawing/2014/main" id="{A81EB9AD-1E4B-4FCA-03AE-BB73E48E56BB}"/>
                </a:ext>
              </a:extLst>
            </p:cNvPr>
            <p:cNvSpPr>
              <a:spLocks noChangeArrowheads="1"/>
            </p:cNvSpPr>
            <p:nvPr/>
          </p:nvSpPr>
          <p:spPr bwMode="auto">
            <a:xfrm>
              <a:off x="3301795" y="2037597"/>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22" name="TextBox 3">
              <a:extLst>
                <a:ext uri="{FF2B5EF4-FFF2-40B4-BE49-F238E27FC236}">
                  <a16:creationId xmlns:a16="http://schemas.microsoft.com/office/drawing/2014/main" id="{50327154-B895-94C6-CBC6-2E8513E4D168}"/>
                </a:ext>
              </a:extLst>
            </p:cNvPr>
            <p:cNvSpPr txBox="1">
              <a:spLocks noChangeArrowheads="1"/>
            </p:cNvSpPr>
            <p:nvPr/>
          </p:nvSpPr>
          <p:spPr bwMode="auto">
            <a:xfrm>
              <a:off x="2161601" y="1145376"/>
              <a:ext cx="1771297" cy="88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Functionality/ technical</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80%</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Minimum Threshold</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23" name="TextBox 16">
              <a:extLst>
                <a:ext uri="{FF2B5EF4-FFF2-40B4-BE49-F238E27FC236}">
                  <a16:creationId xmlns:a16="http://schemas.microsoft.com/office/drawing/2014/main" id="{AE8CE7F2-1B1A-1976-9478-4BE140D0792F}"/>
                </a:ext>
              </a:extLst>
            </p:cNvPr>
            <p:cNvSpPr txBox="1">
              <a:spLocks noChangeArrowheads="1"/>
            </p:cNvSpPr>
            <p:nvPr/>
          </p:nvSpPr>
          <p:spPr bwMode="auto">
            <a:xfrm>
              <a:off x="1338517" y="480382"/>
              <a:ext cx="844764"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Step 2</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24" name="TextBox 16">
              <a:extLst>
                <a:ext uri="{FF2B5EF4-FFF2-40B4-BE49-F238E27FC236}">
                  <a16:creationId xmlns:a16="http://schemas.microsoft.com/office/drawing/2014/main" id="{44A6E43A-449C-69EF-0635-575E9C78E3E4}"/>
                </a:ext>
              </a:extLst>
            </p:cNvPr>
            <p:cNvSpPr txBox="1">
              <a:spLocks noChangeArrowheads="1"/>
            </p:cNvSpPr>
            <p:nvPr/>
          </p:nvSpPr>
          <p:spPr bwMode="auto">
            <a:xfrm>
              <a:off x="246355" y="504650"/>
              <a:ext cx="767767"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a:ln>
                    <a:noFill/>
                  </a:ln>
                  <a:solidFill>
                    <a:srgbClr val="000000"/>
                  </a:solidFill>
                  <a:effectLst/>
                  <a:uLnTx/>
                  <a:uFillTx/>
                  <a:latin typeface="Tahoma"/>
                  <a:ea typeface="Times New Roman" panose="02020603050405020304" pitchFamily="18" charset="0"/>
                  <a:cs typeface="+mn-cs"/>
                </a:rPr>
                <a:t>Step 1</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25" name="TextBox 16">
              <a:extLst>
                <a:ext uri="{FF2B5EF4-FFF2-40B4-BE49-F238E27FC236}">
                  <a16:creationId xmlns:a16="http://schemas.microsoft.com/office/drawing/2014/main" id="{FA666997-6D49-64DD-1597-59683CEF0D5E}"/>
                </a:ext>
              </a:extLst>
            </p:cNvPr>
            <p:cNvSpPr txBox="1">
              <a:spLocks noChangeArrowheads="1"/>
            </p:cNvSpPr>
            <p:nvPr/>
          </p:nvSpPr>
          <p:spPr bwMode="auto">
            <a:xfrm>
              <a:off x="4129343" y="481478"/>
              <a:ext cx="84252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Step 4</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cxnSp>
          <p:nvCxnSpPr>
            <p:cNvPr id="26" name="Straight Connector 25">
              <a:extLst>
                <a:ext uri="{FF2B5EF4-FFF2-40B4-BE49-F238E27FC236}">
                  <a16:creationId xmlns:a16="http://schemas.microsoft.com/office/drawing/2014/main" id="{0F6A33C0-6A7F-47C5-D213-5BDCC71D364F}"/>
                </a:ext>
              </a:extLst>
            </p:cNvPr>
            <p:cNvCxnSpPr>
              <a:cxnSpLocks noChangeShapeType="1"/>
            </p:cNvCxnSpPr>
            <p:nvPr/>
          </p:nvCxnSpPr>
          <p:spPr bwMode="auto">
            <a:xfrm>
              <a:off x="4032025" y="116942"/>
              <a:ext cx="42974" cy="4440076"/>
            </a:xfrm>
            <a:prstGeom prst="line">
              <a:avLst/>
            </a:prstGeom>
            <a:noFill/>
            <a:ln w="22225" algn="ctr">
              <a:solidFill>
                <a:sysClr val="windowText" lastClr="000000"/>
              </a:solidFill>
              <a:prstDash val="dash"/>
              <a:round/>
              <a:headEnd/>
              <a:tailEnd/>
            </a:ln>
            <a:extLst>
              <a:ext uri="{909E8E84-426E-40DD-AFC4-6F175D3DCCD1}">
                <a14:hiddenFill xmlns:a14="http://schemas.microsoft.com/office/drawing/2010/main">
                  <a:noFill/>
                </a14:hiddenFill>
              </a:ext>
            </a:extLst>
          </p:spPr>
        </p:cxnSp>
        <p:sp>
          <p:nvSpPr>
            <p:cNvPr id="27" name="TextBox 16">
              <a:extLst>
                <a:ext uri="{FF2B5EF4-FFF2-40B4-BE49-F238E27FC236}">
                  <a16:creationId xmlns:a16="http://schemas.microsoft.com/office/drawing/2014/main" id="{6491C439-6360-C01D-6730-9DB41C5D0928}"/>
                </a:ext>
              </a:extLst>
            </p:cNvPr>
            <p:cNvSpPr txBox="1">
              <a:spLocks noChangeArrowheads="1"/>
            </p:cNvSpPr>
            <p:nvPr/>
          </p:nvSpPr>
          <p:spPr bwMode="auto">
            <a:xfrm>
              <a:off x="-30041" y="59617"/>
              <a:ext cx="2153793" cy="44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8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STAGE 1:</a:t>
              </a:r>
              <a:r>
                <a:rPr kumimoji="0" lang="en-ZA" sz="800" b="1" i="0" u="none" strike="noStrike" kern="0" cap="none" spc="0" normalizeH="0" baseline="0" noProof="0" dirty="0">
                  <a:ln>
                    <a:noFill/>
                  </a:ln>
                  <a:solidFill>
                    <a:srgbClr val="000000"/>
                  </a:solidFill>
                  <a:effectLst/>
                  <a:highlight>
                    <a:srgbClr val="00FFFF"/>
                  </a:highlight>
                  <a:uLnTx/>
                  <a:uFillTx/>
                  <a:latin typeface="Arial" panose="020B0604020202020204" pitchFamily="34" charset="0"/>
                  <a:ea typeface="Times New Roman" panose="02020603050405020304" pitchFamily="18" charset="0"/>
                  <a:cs typeface="Times New Roman" panose="02020603050405020304" pitchFamily="18" charset="0"/>
                </a:rPr>
                <a:t> </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8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TEST FOR RESPONSIVENESS</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28" name="TextBox 16">
              <a:extLst>
                <a:ext uri="{FF2B5EF4-FFF2-40B4-BE49-F238E27FC236}">
                  <a16:creationId xmlns:a16="http://schemas.microsoft.com/office/drawing/2014/main" id="{3C6C9140-EA99-EDF7-0F1C-ADFB3B8ECC36}"/>
                </a:ext>
              </a:extLst>
            </p:cNvPr>
            <p:cNvSpPr txBox="1">
              <a:spLocks noChangeArrowheads="1"/>
            </p:cNvSpPr>
            <p:nvPr/>
          </p:nvSpPr>
          <p:spPr bwMode="auto">
            <a:xfrm>
              <a:off x="2490613" y="187852"/>
              <a:ext cx="111689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STAGE 2</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29" name="TextBox 16">
              <a:extLst>
                <a:ext uri="{FF2B5EF4-FFF2-40B4-BE49-F238E27FC236}">
                  <a16:creationId xmlns:a16="http://schemas.microsoft.com/office/drawing/2014/main" id="{902B6099-2A0B-6851-F7BA-44FFC4155B6D}"/>
                </a:ext>
              </a:extLst>
            </p:cNvPr>
            <p:cNvSpPr txBox="1">
              <a:spLocks noChangeArrowheads="1"/>
            </p:cNvSpPr>
            <p:nvPr/>
          </p:nvSpPr>
          <p:spPr bwMode="auto">
            <a:xfrm>
              <a:off x="5569423" y="197376"/>
              <a:ext cx="122981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STAGE 3</a:t>
              </a:r>
              <a:endParaRPr kumimoji="0" lang="en-ZA" sz="1200" b="0" i="0" u="none" strike="noStrike" kern="0" cap="none" spc="0" normalizeH="0" baseline="0" noProof="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cxnSp>
          <p:nvCxnSpPr>
            <p:cNvPr id="30" name="Straight Connector 29">
              <a:extLst>
                <a:ext uri="{FF2B5EF4-FFF2-40B4-BE49-F238E27FC236}">
                  <a16:creationId xmlns:a16="http://schemas.microsoft.com/office/drawing/2014/main" id="{1C167B78-7CA3-43FB-AAF9-310F3725F07A}"/>
                </a:ext>
              </a:extLst>
            </p:cNvPr>
            <p:cNvCxnSpPr>
              <a:cxnSpLocks noChangeShapeType="1"/>
            </p:cNvCxnSpPr>
            <p:nvPr/>
          </p:nvCxnSpPr>
          <p:spPr bwMode="auto">
            <a:xfrm flipV="1">
              <a:off x="-74538" y="514664"/>
              <a:ext cx="9858059" cy="23014"/>
            </a:xfrm>
            <a:prstGeom prst="line">
              <a:avLst/>
            </a:prstGeom>
            <a:noFill/>
            <a:ln w="22225" algn="ctr">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Right Arrow 90">
              <a:extLst>
                <a:ext uri="{FF2B5EF4-FFF2-40B4-BE49-F238E27FC236}">
                  <a16:creationId xmlns:a16="http://schemas.microsoft.com/office/drawing/2014/main" id="{EF627279-9AFC-CB6F-436E-39339A562A5D}"/>
                </a:ext>
              </a:extLst>
            </p:cNvPr>
            <p:cNvSpPr>
              <a:spLocks noChangeArrowheads="1"/>
            </p:cNvSpPr>
            <p:nvPr/>
          </p:nvSpPr>
          <p:spPr bwMode="auto">
            <a:xfrm>
              <a:off x="5338995" y="1948400"/>
              <a:ext cx="143619" cy="339851"/>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33" name="Rectangle 32">
              <a:extLst>
                <a:ext uri="{FF2B5EF4-FFF2-40B4-BE49-F238E27FC236}">
                  <a16:creationId xmlns:a16="http://schemas.microsoft.com/office/drawing/2014/main" id="{E1B811A2-4F58-7663-2004-B334F2DE6592}"/>
                </a:ext>
              </a:extLst>
            </p:cNvPr>
            <p:cNvSpPr/>
            <p:nvPr/>
          </p:nvSpPr>
          <p:spPr bwMode="auto">
            <a:xfrm>
              <a:off x="9028662" y="1860336"/>
              <a:ext cx="883766" cy="874054"/>
            </a:xfrm>
            <a:prstGeom prst="rect">
              <a:avLst/>
            </a:prstGeom>
            <a:solidFill>
              <a:sysClr val="window" lastClr="FF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Award of business and conclusion of contract</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34" name="Right Arrow 93">
              <a:extLst>
                <a:ext uri="{FF2B5EF4-FFF2-40B4-BE49-F238E27FC236}">
                  <a16:creationId xmlns:a16="http://schemas.microsoft.com/office/drawing/2014/main" id="{6CF714B9-B385-69BC-BE9B-54A5F40FC6FA}"/>
                </a:ext>
              </a:extLst>
            </p:cNvPr>
            <p:cNvSpPr>
              <a:spLocks noChangeArrowheads="1"/>
            </p:cNvSpPr>
            <p:nvPr/>
          </p:nvSpPr>
          <p:spPr bwMode="auto">
            <a:xfrm>
              <a:off x="8734044" y="2101004"/>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35" name="TextBox 105">
              <a:extLst>
                <a:ext uri="{FF2B5EF4-FFF2-40B4-BE49-F238E27FC236}">
                  <a16:creationId xmlns:a16="http://schemas.microsoft.com/office/drawing/2014/main" id="{7A7E0360-378C-1DAE-E3F6-04A6478E983E}"/>
                </a:ext>
              </a:extLst>
            </p:cNvPr>
            <p:cNvSpPr txBox="1">
              <a:spLocks noChangeArrowheads="1"/>
            </p:cNvSpPr>
            <p:nvPr/>
          </p:nvSpPr>
          <p:spPr bwMode="auto">
            <a:xfrm>
              <a:off x="5595773" y="1591686"/>
              <a:ext cx="1400743" cy="1676087"/>
            </a:xfrm>
            <a:prstGeom prst="rect">
              <a:avLst/>
            </a:prstGeom>
            <a:solidFill>
              <a:srgbClr val="EEECE1">
                <a:lumMod val="40000"/>
                <a:lumOff val="60000"/>
              </a:srgbClr>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noAutofit/>
            </a:bodyPr>
            <a:lstStyle/>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Post tender negotiation with preferred bidder [2</a:t>
              </a:r>
              <a:r>
                <a:rPr kumimoji="0" lang="en-US" sz="800" b="0" i="0" u="none" strike="noStrike" kern="0" cap="none" spc="0" normalizeH="0" baseline="30000" noProof="0" dirty="0">
                  <a:ln>
                    <a:noFill/>
                  </a:ln>
                  <a:solidFill>
                    <a:srgbClr val="000000"/>
                  </a:solidFill>
                  <a:effectLst/>
                  <a:uLnTx/>
                  <a:uFillTx/>
                  <a:latin typeface="Tahoma"/>
                  <a:ea typeface="Times New Roman" panose="02020603050405020304" pitchFamily="18" charset="0"/>
                  <a:cs typeface="+mn-cs"/>
                </a:rPr>
                <a:t>nd</a:t>
              </a:r>
              <a:r>
                <a:rPr kumimoji="0" lang="en-US"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 and 3</a:t>
              </a:r>
              <a:r>
                <a:rPr kumimoji="0" lang="en-US" sz="800" b="0" i="0" u="none" strike="noStrike" kern="0" cap="none" spc="0" normalizeH="0" baseline="30000" noProof="0" dirty="0">
                  <a:ln>
                    <a:noFill/>
                  </a:ln>
                  <a:solidFill>
                    <a:srgbClr val="000000"/>
                  </a:solidFill>
                  <a:effectLst/>
                  <a:uLnTx/>
                  <a:uFillTx/>
                  <a:latin typeface="Tahoma"/>
                  <a:ea typeface="Times New Roman" panose="02020603050405020304" pitchFamily="18" charset="0"/>
                  <a:cs typeface="+mn-cs"/>
                </a:rPr>
                <a:t>rd </a:t>
              </a:r>
              <a:r>
                <a:rPr kumimoji="0" lang="en-US"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ranked bidders (if required) in a sequential and not simultaneous manner] if pricing is not market-related</a:t>
              </a:r>
            </a:p>
            <a:p>
              <a:pPr marL="0" marR="0" lvl="0" indent="0" algn="l" defTabSz="914400" rtl="0" eaLnBrk="1" fontAlgn="base" latinLnBrk="0" hangingPunct="1">
                <a:lnSpc>
                  <a:spcPct val="150000"/>
                </a:lnSpc>
                <a:spcBef>
                  <a:spcPts val="0"/>
                </a:spcBef>
                <a:spcAft>
                  <a:spcPts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endParaRP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Due diligence on shortlisted Bidders </a:t>
              </a:r>
              <a:endParaRPr kumimoji="0" lang="en-ZA"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n-cs"/>
              </a:endParaRPr>
            </a:p>
          </p:txBody>
        </p:sp>
        <p:sp>
          <p:nvSpPr>
            <p:cNvPr id="36" name="Rectangle 35">
              <a:extLst>
                <a:ext uri="{FF2B5EF4-FFF2-40B4-BE49-F238E27FC236}">
                  <a16:creationId xmlns:a16="http://schemas.microsoft.com/office/drawing/2014/main" id="{509DFDFD-CF64-BC38-E3EB-6F5889382A1A}"/>
                </a:ext>
              </a:extLst>
            </p:cNvPr>
            <p:cNvSpPr/>
            <p:nvPr/>
          </p:nvSpPr>
          <p:spPr>
            <a:xfrm>
              <a:off x="4052289" y="1645458"/>
              <a:ext cx="1139849" cy="1142712"/>
            </a:xfrm>
            <a:prstGeom prst="rect">
              <a:avLst/>
            </a:prstGeom>
            <a:solidFill>
              <a:srgbClr val="EEECE1">
                <a:lumMod val="20000"/>
                <a:lumOff val="80000"/>
              </a:srgbClr>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Price (90)</a:t>
              </a: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B-BBEE  scorecard (10)</a:t>
              </a:r>
              <a:endParaRPr kumimoji="0" lang="en-ZA" sz="900" b="0" i="0" u="none" strike="noStrike" kern="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8" name="TextBox 3">
              <a:extLst>
                <a:ext uri="{FF2B5EF4-FFF2-40B4-BE49-F238E27FC236}">
                  <a16:creationId xmlns:a16="http://schemas.microsoft.com/office/drawing/2014/main" id="{BBAFD3EE-94A3-AFFF-6A6A-A1DA6E4ED90B}"/>
                </a:ext>
              </a:extLst>
            </p:cNvPr>
            <p:cNvSpPr txBox="1">
              <a:spLocks noChangeArrowheads="1"/>
            </p:cNvSpPr>
            <p:nvPr/>
          </p:nvSpPr>
          <p:spPr bwMode="auto">
            <a:xfrm>
              <a:off x="2343418" y="854110"/>
              <a:ext cx="1619515" cy="389894"/>
            </a:xfrm>
            <a:prstGeom prst="rect">
              <a:avLst/>
            </a:prstGeom>
            <a:noFill/>
            <a:ln w="25400" cap="flat" cmpd="sng" algn="ctr">
              <a:solidFill>
                <a:sysClr val="windowText" lastClr="000000"/>
              </a:solidFill>
              <a:prstDash val="solid"/>
            </a:ln>
            <a:effec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MINIMUM THRESHOLDS</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39" name="TextBox 16">
              <a:extLst>
                <a:ext uri="{FF2B5EF4-FFF2-40B4-BE49-F238E27FC236}">
                  <a16:creationId xmlns:a16="http://schemas.microsoft.com/office/drawing/2014/main" id="{D4714FBB-6047-12E9-39C5-78C1F254F1FE}"/>
                </a:ext>
              </a:extLst>
            </p:cNvPr>
            <p:cNvSpPr txBox="1">
              <a:spLocks noChangeArrowheads="1"/>
            </p:cNvSpPr>
            <p:nvPr/>
          </p:nvSpPr>
          <p:spPr bwMode="auto">
            <a:xfrm>
              <a:off x="5918631" y="504225"/>
              <a:ext cx="859245"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Step 5</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40" name="TextBox 16">
              <a:extLst>
                <a:ext uri="{FF2B5EF4-FFF2-40B4-BE49-F238E27FC236}">
                  <a16:creationId xmlns:a16="http://schemas.microsoft.com/office/drawing/2014/main" id="{E2E4120D-7070-347A-F65F-D3E0E5978C98}"/>
                </a:ext>
              </a:extLst>
            </p:cNvPr>
            <p:cNvSpPr txBox="1">
              <a:spLocks noChangeArrowheads="1"/>
            </p:cNvSpPr>
            <p:nvPr/>
          </p:nvSpPr>
          <p:spPr bwMode="auto">
            <a:xfrm>
              <a:off x="9054691" y="526170"/>
              <a:ext cx="842348"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Step 7</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42" name="Rectangle 41">
              <a:extLst>
                <a:ext uri="{FF2B5EF4-FFF2-40B4-BE49-F238E27FC236}">
                  <a16:creationId xmlns:a16="http://schemas.microsoft.com/office/drawing/2014/main" id="{D4FE470C-DA6A-2C3C-68A8-53165C231216}"/>
                </a:ext>
              </a:extLst>
            </p:cNvPr>
            <p:cNvSpPr/>
            <p:nvPr/>
          </p:nvSpPr>
          <p:spPr bwMode="auto">
            <a:xfrm>
              <a:off x="11563" y="2429730"/>
              <a:ext cx="2038747" cy="436466"/>
            </a:xfrm>
            <a:prstGeom prst="rect">
              <a:avLst/>
            </a:prstGeom>
            <a:solidFill>
              <a:srgbClr val="91A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ZA"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Step 2: Technical Prequalification Criteria</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43" name="Rectangle 42">
              <a:extLst>
                <a:ext uri="{FF2B5EF4-FFF2-40B4-BE49-F238E27FC236}">
                  <a16:creationId xmlns:a16="http://schemas.microsoft.com/office/drawing/2014/main" id="{4B0D68AA-F2FB-767E-B638-5BD616926F0B}"/>
                </a:ext>
              </a:extLst>
            </p:cNvPr>
            <p:cNvSpPr/>
            <p:nvPr/>
          </p:nvSpPr>
          <p:spPr bwMode="auto">
            <a:xfrm>
              <a:off x="11563" y="2877795"/>
              <a:ext cx="2038747" cy="1291825"/>
            </a:xfrm>
            <a:prstGeom prst="rect">
              <a:avLst/>
            </a:prstGeom>
            <a:solidFill>
              <a:sysClr val="window" lastClr="FFFFFF"/>
            </a:solid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91440" tIns="45720" rIns="91440" bIns="45720" numCol="1" rtlCol="0" anchor="t" anchorCtr="0" compatLnSpc="1">
              <a:prstTxWarp prst="textNoShape">
                <a:avLst/>
              </a:prstTxWarp>
            </a:bodyPr>
            <a:lstStyle/>
            <a:p>
              <a:pPr marL="285750" marR="0" lvl="0" indent="-285750" algn="just" defTabSz="914400" rtl="0" eaLnBrk="1" fontAlgn="base" latinLnBrk="0" hangingPunct="1">
                <a:lnSpc>
                  <a:spcPct val="150000"/>
                </a:lnSpc>
                <a:spcBef>
                  <a:spcPts val="0"/>
                </a:spcBef>
                <a:spcAft>
                  <a:spcPts val="0"/>
                </a:spcAft>
                <a:buClrTx/>
                <a:buSzTx/>
                <a:buFont typeface="+mj-lt"/>
                <a:buAutoNum type="romanLcPeriod"/>
                <a:tabLst/>
                <a:defRPr/>
              </a:pPr>
              <a:r>
                <a:rPr kumimoji="0" lang="en-GB"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Legal Authority to Trade Bulk Fuel</a:t>
              </a:r>
            </a:p>
            <a:p>
              <a:pPr marL="285750" marR="0" lvl="0" indent="-285750" algn="just" defTabSz="914400" rtl="0" eaLnBrk="1" fontAlgn="base" latinLnBrk="0" hangingPunct="1">
                <a:lnSpc>
                  <a:spcPct val="150000"/>
                </a:lnSpc>
                <a:spcBef>
                  <a:spcPts val="0"/>
                </a:spcBef>
                <a:spcAft>
                  <a:spcPts val="0"/>
                </a:spcAft>
                <a:buClrTx/>
                <a:buSzTx/>
                <a:buFont typeface="+mj-lt"/>
                <a:buAutoNum type="romanLcPeriod"/>
                <a:tabLst/>
                <a:defRPr/>
              </a:pPr>
              <a:r>
                <a:rPr kumimoji="0" lang="en-GB"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Dangerous Goods Compliance – Drivers</a:t>
              </a:r>
            </a:p>
            <a:p>
              <a:pPr marL="285750" marR="0" lvl="0" indent="-285750" algn="just" defTabSz="914400" rtl="0" eaLnBrk="1" fontAlgn="base" latinLnBrk="0" hangingPunct="1">
                <a:lnSpc>
                  <a:spcPct val="150000"/>
                </a:lnSpc>
                <a:spcBef>
                  <a:spcPts val="0"/>
                </a:spcBef>
                <a:spcAft>
                  <a:spcPts val="0"/>
                </a:spcAft>
                <a:buClrTx/>
                <a:buSzTx/>
                <a:buFont typeface="+mj-lt"/>
                <a:buAutoNum type="romanLcPeriod"/>
                <a:tabLst/>
                <a:defRPr/>
              </a:pPr>
              <a:r>
                <a:rPr kumimoji="0" lang="en-GB"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Dangerous Goods Compliance – Vehicles</a:t>
              </a:r>
            </a:p>
            <a:p>
              <a:pPr marL="285750" marR="0" lvl="0" indent="-285750" algn="just" defTabSz="914400" rtl="0" eaLnBrk="1" fontAlgn="base" latinLnBrk="0" hangingPunct="1">
                <a:lnSpc>
                  <a:spcPct val="150000"/>
                </a:lnSpc>
                <a:spcBef>
                  <a:spcPts val="0"/>
                </a:spcBef>
                <a:spcAft>
                  <a:spcPts val="0"/>
                </a:spcAft>
                <a:buClrTx/>
                <a:buSzTx/>
                <a:buFont typeface="+mj-lt"/>
                <a:buAutoNum type="romanLcPeriod"/>
                <a:tabLst/>
                <a:defRPr/>
              </a:pPr>
              <a:endParaRPr kumimoji="0" lang="en-GB"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endParaRPr>
            </a:p>
            <a:p>
              <a:pPr marL="285750" marR="0" lvl="0" indent="-285750" algn="just" defTabSz="914400" rtl="0" eaLnBrk="1" fontAlgn="base" latinLnBrk="0" hangingPunct="1">
                <a:lnSpc>
                  <a:spcPct val="150000"/>
                </a:lnSpc>
                <a:spcBef>
                  <a:spcPts val="0"/>
                </a:spcBef>
                <a:spcAft>
                  <a:spcPts val="0"/>
                </a:spcAft>
                <a:buClrTx/>
                <a:buSzTx/>
                <a:buFont typeface="+mj-lt"/>
                <a:buAutoNum type="romanLcPeriod"/>
                <a:tabLst/>
                <a:defRPr/>
              </a:pPr>
              <a:r>
                <a:rPr kumimoji="0" lang="en-GB"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Insurance Cover</a:t>
              </a:r>
            </a:p>
            <a:p>
              <a:pPr marL="228600" marR="0" lvl="0" indent="-228600" algn="just"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endParaRPr kumimoji="0" lang="en-GB"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endParaRPr>
            </a:p>
            <a:p>
              <a:pPr marL="228600" marR="0" lvl="0" indent="-228600" algn="just"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endParaRPr kumimoji="0" lang="en-GB"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endParaRPr>
            </a:p>
            <a:p>
              <a:pPr marL="228600" marR="0" lvl="0" indent="-228600" algn="just"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endParaRPr kumimoji="0" lang="en-GB"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endParaRPr>
            </a:p>
          </p:txBody>
        </p:sp>
        <p:cxnSp>
          <p:nvCxnSpPr>
            <p:cNvPr id="44" name="Straight Connector 43">
              <a:extLst>
                <a:ext uri="{FF2B5EF4-FFF2-40B4-BE49-F238E27FC236}">
                  <a16:creationId xmlns:a16="http://schemas.microsoft.com/office/drawing/2014/main" id="{D6B7E55E-E1FC-36E9-0BF9-9CDF547C5332}"/>
                </a:ext>
              </a:extLst>
            </p:cNvPr>
            <p:cNvCxnSpPr>
              <a:cxnSpLocks noChangeShapeType="1"/>
            </p:cNvCxnSpPr>
            <p:nvPr/>
          </p:nvCxnSpPr>
          <p:spPr bwMode="auto">
            <a:xfrm>
              <a:off x="2237270" y="116952"/>
              <a:ext cx="15353" cy="4432585"/>
            </a:xfrm>
            <a:prstGeom prst="line">
              <a:avLst/>
            </a:prstGeom>
            <a:noFill/>
            <a:ln w="22225" algn="ctr">
              <a:solidFill>
                <a:sysClr val="windowText" lastClr="000000"/>
              </a:solidFill>
              <a:prstDash val="dash"/>
              <a:round/>
              <a:headEnd/>
              <a:tailEnd/>
            </a:ln>
            <a:extLst>
              <a:ext uri="{909E8E84-426E-40DD-AFC4-6F175D3DCCD1}">
                <a14:hiddenFill xmlns:a14="http://schemas.microsoft.com/office/drawing/2010/main">
                  <a:noFill/>
                </a14:hiddenFill>
              </a:ext>
            </a:extLst>
          </p:spPr>
        </p:cxnSp>
      </p:grpSp>
      <p:grpSp>
        <p:nvGrpSpPr>
          <p:cNvPr id="45" name="Group 44">
            <a:extLst>
              <a:ext uri="{FF2B5EF4-FFF2-40B4-BE49-F238E27FC236}">
                <a16:creationId xmlns:a16="http://schemas.microsoft.com/office/drawing/2014/main" id="{80957DB2-6039-E529-7C62-126EAC7AE2DF}"/>
              </a:ext>
            </a:extLst>
          </p:cNvPr>
          <p:cNvGrpSpPr/>
          <p:nvPr/>
        </p:nvGrpSpPr>
        <p:grpSpPr>
          <a:xfrm>
            <a:off x="7726816" y="1514954"/>
            <a:ext cx="1731039" cy="3026719"/>
            <a:chOff x="7726816" y="1514954"/>
            <a:chExt cx="1731039" cy="3026719"/>
          </a:xfrm>
        </p:grpSpPr>
        <p:sp>
          <p:nvSpPr>
            <p:cNvPr id="2" name="Rectangle 1">
              <a:extLst>
                <a:ext uri="{FF2B5EF4-FFF2-40B4-BE49-F238E27FC236}">
                  <a16:creationId xmlns:a16="http://schemas.microsoft.com/office/drawing/2014/main" id="{C58DD0AB-C0F1-8D2A-A368-AC613D931B17}"/>
                </a:ext>
              </a:extLst>
            </p:cNvPr>
            <p:cNvSpPr/>
            <p:nvPr/>
          </p:nvSpPr>
          <p:spPr bwMode="auto">
            <a:xfrm>
              <a:off x="8009101" y="2675568"/>
              <a:ext cx="1448754" cy="1866105"/>
            </a:xfrm>
            <a:prstGeom prst="rect">
              <a:avLst/>
            </a:prstGeom>
            <a:solidFill>
              <a:sysClr val="window" lastClr="FFFFFF">
                <a:lumMod val="85000"/>
              </a:sys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rtlCol="0" anchor="t" anchorCtr="0" compatLnSpc="1">
              <a:prstTxWarp prst="textNoShape">
                <a:avLst/>
              </a:prstTxWarp>
            </a:bodyPr>
            <a:lstStyle/>
            <a:p>
              <a:pPr marL="0" marR="0" lvl="0" indent="0" algn="just" defTabSz="914400" rtl="0" eaLnBrk="1" fontAlgn="base" latinLnBrk="0" hangingPunct="1">
                <a:lnSpc>
                  <a:spcPct val="150000"/>
                </a:lnSpc>
                <a:spcBef>
                  <a:spcPts val="0"/>
                </a:spcBef>
                <a:spcAft>
                  <a:spcPts val="0"/>
                </a:spcAft>
                <a:buClrTx/>
                <a:buSzTx/>
                <a:buFontTx/>
                <a:buNone/>
                <a:tabLst/>
                <a:defRPr/>
              </a:pPr>
              <a:r>
                <a:rPr kumimoji="0" lang="en-ZA"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Selection of the preferred bidder. </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base" latinLnBrk="0" hangingPunct="1">
                <a:lnSpc>
                  <a:spcPct val="150000"/>
                </a:lnSpc>
                <a:spcBef>
                  <a:spcPts val="0"/>
                </a:spcBef>
                <a:spcAft>
                  <a:spcPts val="0"/>
                </a:spcAft>
                <a:buClrTx/>
                <a:buSzTx/>
                <a:buFontTx/>
                <a:buNone/>
                <a:tabLst/>
                <a:defRPr/>
              </a:pPr>
              <a:r>
                <a:rPr kumimoji="0" lang="en-ZA"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 </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base" latinLnBrk="0" hangingPunct="1">
                <a:lnSpc>
                  <a:spcPct val="150000"/>
                </a:lnSpc>
                <a:spcBef>
                  <a:spcPts val="0"/>
                </a:spcBef>
                <a:spcAft>
                  <a:spcPts val="0"/>
                </a:spcAft>
                <a:buClrTx/>
                <a:buSzTx/>
                <a:buFontTx/>
                <a:buNone/>
                <a:tabLst/>
                <a:defRPr/>
              </a:pPr>
              <a:r>
                <a:rPr kumimoji="0" lang="en-ZA" sz="800" b="0" i="0" u="none" strike="noStrike" kern="0" cap="none" spc="0" normalizeH="0" baseline="0" noProof="0" dirty="0">
                  <a:ln>
                    <a:noFill/>
                  </a:ln>
                  <a:solidFill>
                    <a:srgbClr val="000000"/>
                  </a:solidFill>
                  <a:effectLst/>
                  <a:uLnTx/>
                  <a:uFillTx/>
                  <a:latin typeface="Tahoma"/>
                  <a:ea typeface="Times New Roman" panose="02020603050405020304" pitchFamily="18" charset="0"/>
                  <a:cs typeface="+mn-cs"/>
                </a:rPr>
                <a:t>Objective criterion to justify award to someone other than the highest ranked bidder must have been stated in the bid documents and can be used at this stage.</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rPr>
                <a:t> </a:t>
              </a:r>
            </a:p>
          </p:txBody>
        </p:sp>
        <p:sp>
          <p:nvSpPr>
            <p:cNvPr id="32" name="TextBox 16">
              <a:extLst>
                <a:ext uri="{FF2B5EF4-FFF2-40B4-BE49-F238E27FC236}">
                  <a16:creationId xmlns:a16="http://schemas.microsoft.com/office/drawing/2014/main" id="{BEC59E82-CCE8-59D3-3CA8-0774DA405AA2}"/>
                </a:ext>
              </a:extLst>
            </p:cNvPr>
            <p:cNvSpPr txBox="1">
              <a:spLocks noChangeArrowheads="1"/>
            </p:cNvSpPr>
            <p:nvPr/>
          </p:nvSpPr>
          <p:spPr bwMode="auto">
            <a:xfrm>
              <a:off x="8105434" y="1514954"/>
              <a:ext cx="872451" cy="21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ZA" sz="9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Step 6</a:t>
              </a:r>
              <a:endParaRPr kumimoji="0" lang="en-ZA"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n-cs"/>
              </a:endParaRPr>
            </a:p>
          </p:txBody>
        </p:sp>
        <p:sp>
          <p:nvSpPr>
            <p:cNvPr id="37" name="Right Arrow 93">
              <a:extLst>
                <a:ext uri="{FF2B5EF4-FFF2-40B4-BE49-F238E27FC236}">
                  <a16:creationId xmlns:a16="http://schemas.microsoft.com/office/drawing/2014/main" id="{7724825A-A28F-DA06-BCEA-D62C72C73C36}"/>
                </a:ext>
              </a:extLst>
            </p:cNvPr>
            <p:cNvSpPr>
              <a:spLocks noChangeArrowheads="1"/>
            </p:cNvSpPr>
            <p:nvPr/>
          </p:nvSpPr>
          <p:spPr bwMode="auto">
            <a:xfrm>
              <a:off x="7726816" y="3269744"/>
              <a:ext cx="282285" cy="338239"/>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ysClr val="windowText" lastClr="000000"/>
                </a:solidFill>
                <a:effectLst/>
                <a:uLnTx/>
                <a:uFillTx/>
                <a:latin typeface="Tahoma"/>
                <a:ea typeface="+mn-ea"/>
                <a:cs typeface="+mn-cs"/>
              </a:endParaRPr>
            </a:p>
          </p:txBody>
        </p:sp>
      </p:grpSp>
    </p:spTree>
    <p:extLst>
      <p:ext uri="{BB962C8B-B14F-4D97-AF65-F5344CB8AC3E}">
        <p14:creationId xmlns:p14="http://schemas.microsoft.com/office/powerpoint/2010/main" val="2295608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367719" y="408998"/>
            <a:ext cx="9238479" cy="523220"/>
          </a:xfrm>
        </p:spPr>
        <p:txBody>
          <a:bodyPr/>
          <a:lstStyle/>
          <a:p>
            <a:r>
              <a:rPr lang="en-GB" sz="2800" dirty="0">
                <a:latin typeface="+mn-lt"/>
              </a:rPr>
              <a:t>5.1. Administrative Responsiveness</a:t>
            </a:r>
            <a:endParaRPr lang="en-US" sz="2800" dirty="0">
              <a:latin typeface="+mn-lt"/>
            </a:endParaRPr>
          </a:p>
        </p:txBody>
      </p:sp>
      <p:sp>
        <p:nvSpPr>
          <p:cNvPr id="2" name="Rectangle 1">
            <a:extLst>
              <a:ext uri="{FF2B5EF4-FFF2-40B4-BE49-F238E27FC236}">
                <a16:creationId xmlns:a16="http://schemas.microsoft.com/office/drawing/2014/main" id="{FDBF38EB-6FF6-BB3C-4BF0-2DD9060340BD}"/>
              </a:ext>
            </a:extLst>
          </p:cNvPr>
          <p:cNvSpPr>
            <a:spLocks noChangeArrowheads="1"/>
          </p:cNvSpPr>
          <p:nvPr/>
        </p:nvSpPr>
        <p:spPr bwMode="auto">
          <a:xfrm>
            <a:off x="566548" y="1085565"/>
            <a:ext cx="10158601" cy="779055"/>
          </a:xfrm>
          <a:prstGeom prst="rect">
            <a:avLst/>
          </a:prstGeom>
          <a:solidFill>
            <a:srgbClr val="EEECE1"/>
          </a:solid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Stage 1</a:t>
            </a: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 </a:t>
            </a: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Administrative Responsiveness</a:t>
            </a:r>
          </a:p>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Procurement conducts evaluations to highlight non-responsive (non-compliant) bids and attempts to obtain outstanding documentation from respondents prior to declaring them non-responsive and eliminating bids</a:t>
            </a:r>
            <a:endParaRPr kumimoji="0" lang="en-ZA"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Table 4">
            <a:extLst>
              <a:ext uri="{FF2B5EF4-FFF2-40B4-BE49-F238E27FC236}">
                <a16:creationId xmlns:a16="http://schemas.microsoft.com/office/drawing/2014/main" id="{D86BE3ED-09EB-68DD-2C17-CA6D973192BD}"/>
              </a:ext>
            </a:extLst>
          </p:cNvPr>
          <p:cNvGraphicFramePr>
            <a:graphicFrameLocks noGrp="1"/>
          </p:cNvGraphicFramePr>
          <p:nvPr>
            <p:extLst>
              <p:ext uri="{D42A27DB-BD31-4B8C-83A1-F6EECF244321}">
                <p14:modId xmlns:p14="http://schemas.microsoft.com/office/powerpoint/2010/main" val="930259157"/>
              </p:ext>
            </p:extLst>
          </p:nvPr>
        </p:nvGraphicFramePr>
        <p:xfrm>
          <a:off x="566548" y="2202344"/>
          <a:ext cx="10335131" cy="1637928"/>
        </p:xfrm>
        <a:graphic>
          <a:graphicData uri="http://schemas.openxmlformats.org/drawingml/2006/table">
            <a:tbl>
              <a:tblPr firstRow="1" firstCol="1" bandRow="1">
                <a:tableStyleId>{7E9639D4-E3E2-4D34-9284-5A2195B3D0D7}</a:tableStyleId>
              </a:tblPr>
              <a:tblGrid>
                <a:gridCol w="10335131">
                  <a:extLst>
                    <a:ext uri="{9D8B030D-6E8A-4147-A177-3AD203B41FA5}">
                      <a16:colId xmlns:a16="http://schemas.microsoft.com/office/drawing/2014/main" val="20000"/>
                    </a:ext>
                  </a:extLst>
                </a:gridCol>
              </a:tblGrid>
              <a:tr h="37394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lnSpc>
                          <a:spcPct val="150000"/>
                        </a:lnSpc>
                        <a:spcBef>
                          <a:spcPts val="600"/>
                        </a:spcBef>
                        <a:spcAft>
                          <a:spcPts val="0"/>
                        </a:spcAft>
                      </a:pPr>
                      <a:r>
                        <a:rPr lang="en-GB" sz="1400" b="1" kern="1200" dirty="0">
                          <a:solidFill>
                            <a:schemeClr val="bg1"/>
                          </a:solidFill>
                          <a:effectLst/>
                          <a:latin typeface="Calibri"/>
                          <a:ea typeface="Times New Roman" panose="02020603050405020304" pitchFamily="18" charset="0"/>
                          <a:cs typeface="Times New Roman" panose="02020603050405020304" pitchFamily="18" charset="0"/>
                        </a:rPr>
                        <a:t>Administrative responsiveness check </a:t>
                      </a:r>
                      <a:endParaRPr lang="en-ZA" sz="1400" b="1" kern="1200" dirty="0">
                        <a:solidFill>
                          <a:schemeClr val="bg1"/>
                        </a:solidFill>
                        <a:effectLst/>
                        <a:latin typeface="Calibri"/>
                        <a:ea typeface="Times New Roman" panose="02020603050405020304" pitchFamily="18" charset="0"/>
                        <a:cs typeface="Times New Roman" panose="02020603050405020304" pitchFamily="18" charset="0"/>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0"/>
                  </a:ext>
                </a:extLst>
              </a:tr>
              <a:tr h="24433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a:lnSpc>
                          <a:spcPct val="115000"/>
                        </a:lnSpc>
                        <a:spcBef>
                          <a:spcPts val="0"/>
                        </a:spcBef>
                        <a:spcAft>
                          <a:spcPts val="0"/>
                        </a:spcAft>
                        <a:buFont typeface="Wingdings" panose="05000000000000000000" pitchFamily="2" charset="2"/>
                        <a:buChar char="§"/>
                      </a:pPr>
                      <a:r>
                        <a:rPr lang="en-GB" sz="1400" b="0" dirty="0">
                          <a:solidFill>
                            <a:schemeClr val="tx1"/>
                          </a:solidFill>
                          <a:effectLst/>
                          <a:latin typeface="+mn-lt"/>
                        </a:rPr>
                        <a:t>Whether the Bid has been lodged on time</a:t>
                      </a:r>
                      <a:endParaRPr lang="en-ZA" sz="1400" b="0" dirty="0">
                        <a:solidFill>
                          <a:schemeClr val="tx1"/>
                        </a:solidFill>
                        <a:effectLst/>
                        <a:latin typeface="+mn-lt"/>
                        <a:ea typeface="Tahoma" panose="020B0604030504040204" pitchFamily="34" charset="0"/>
                        <a:cs typeface="Tahoma" panose="020B0604030504040204" pitchFamily="34" charset="0"/>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2992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a:lnSpc>
                          <a:spcPct val="115000"/>
                        </a:lnSpc>
                        <a:spcBef>
                          <a:spcPts val="0"/>
                        </a:spcBef>
                        <a:spcAft>
                          <a:spcPts val="0"/>
                        </a:spcAft>
                        <a:buFont typeface="Wingdings" panose="05000000000000000000" pitchFamily="2" charset="2"/>
                        <a:buChar char="§"/>
                      </a:pPr>
                      <a:r>
                        <a:rPr lang="en-GB" sz="1400" b="0" dirty="0">
                          <a:solidFill>
                            <a:schemeClr val="tx1"/>
                          </a:solidFill>
                          <a:effectLst/>
                          <a:latin typeface="+mn-lt"/>
                        </a:rPr>
                        <a:t>Whether all Returnable Documents and/or schedules (where applicable) were completed and returned by the closing date and time</a:t>
                      </a:r>
                      <a:endParaRPr lang="en-ZA" sz="1400" b="0" dirty="0">
                        <a:solidFill>
                          <a:schemeClr val="tx1"/>
                        </a:solidFill>
                        <a:effectLst/>
                        <a:latin typeface="+mn-lt"/>
                        <a:ea typeface="Tahoma" panose="020B0604030504040204" pitchFamily="34" charset="0"/>
                        <a:cs typeface="Tahoma" panose="020B0604030504040204" pitchFamily="34" charset="0"/>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27687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GB" sz="1400" b="0" dirty="0">
                          <a:solidFill>
                            <a:schemeClr val="tx1"/>
                          </a:solidFill>
                          <a:effectLst/>
                          <a:latin typeface="+mn-lt"/>
                        </a:rPr>
                        <a:t>Verify the validity of all returnable documents.</a:t>
                      </a:r>
                      <a:endParaRPr lang="en-ZA" sz="1400" b="0" dirty="0">
                        <a:solidFill>
                          <a:schemeClr val="tx1"/>
                        </a:solidFill>
                        <a:effectLst/>
                        <a:latin typeface="+mn-lt"/>
                        <a:ea typeface="Tahoma" panose="020B0604030504040204" pitchFamily="34" charset="0"/>
                        <a:cs typeface="Tahoma" panose="020B0604030504040204" pitchFamily="34" charset="0"/>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276872">
                <a:tc>
                  <a:txBody>
                    <a:bodyPr/>
                    <a:lstStyle/>
                    <a:p>
                      <a:pPr marL="342900" marR="0" lvl="0" indent="-34290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GB" sz="1400" b="0" kern="1200" dirty="0">
                          <a:solidFill>
                            <a:schemeClr val="tx1"/>
                          </a:solidFill>
                          <a:effectLst/>
                          <a:latin typeface="+mn-lt"/>
                        </a:rPr>
                        <a:t>Verify if the Bid document has been duly signed by the authorised Respondent.</a:t>
                      </a:r>
                      <a:endParaRPr lang="en-ZA" sz="1400" b="0" kern="1200" dirty="0">
                        <a:solidFill>
                          <a:schemeClr val="tx1"/>
                        </a:solidFill>
                        <a:effectLst/>
                        <a:latin typeface="+mn-lt"/>
                        <a:ea typeface="+mn-ea"/>
                        <a:cs typeface="+mn-cs"/>
                      </a:endParaRPr>
                    </a:p>
                  </a:txBody>
                  <a:tcPr marL="40695" marR="40695"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bl>
          </a:graphicData>
        </a:graphic>
      </p:graphicFrame>
      <p:graphicFrame>
        <p:nvGraphicFramePr>
          <p:cNvPr id="6" name="Table 5">
            <a:extLst>
              <a:ext uri="{FF2B5EF4-FFF2-40B4-BE49-F238E27FC236}">
                <a16:creationId xmlns:a16="http://schemas.microsoft.com/office/drawing/2014/main" id="{38C51B56-2B0B-4140-7BB6-E6E5E1025739}"/>
              </a:ext>
            </a:extLst>
          </p:cNvPr>
          <p:cNvGraphicFramePr>
            <a:graphicFrameLocks noGrp="1"/>
          </p:cNvGraphicFramePr>
          <p:nvPr>
            <p:extLst>
              <p:ext uri="{D42A27DB-BD31-4B8C-83A1-F6EECF244321}">
                <p14:modId xmlns:p14="http://schemas.microsoft.com/office/powerpoint/2010/main" val="2951172817"/>
              </p:ext>
            </p:extLst>
          </p:nvPr>
        </p:nvGraphicFramePr>
        <p:xfrm>
          <a:off x="566549" y="4177996"/>
          <a:ext cx="10335131" cy="1285235"/>
        </p:xfrm>
        <a:graphic>
          <a:graphicData uri="http://schemas.openxmlformats.org/drawingml/2006/table">
            <a:tbl>
              <a:tblPr firstRow="1" firstCol="1" lastRow="1" lastCol="1" bandRow="1" bandCol="1"/>
              <a:tblGrid>
                <a:gridCol w="10335131">
                  <a:extLst>
                    <a:ext uri="{9D8B030D-6E8A-4147-A177-3AD203B41FA5}">
                      <a16:colId xmlns:a16="http://schemas.microsoft.com/office/drawing/2014/main" val="20000"/>
                    </a:ext>
                  </a:extLst>
                </a:gridCol>
              </a:tblGrid>
              <a:tr h="386864">
                <a:tc>
                  <a:txBody>
                    <a:bodyPr/>
                    <a:lstStyle/>
                    <a:p>
                      <a:pPr marL="0" algn="l" defTabSz="914400" rtl="0" eaLnBrk="1" fontAlgn="ctr" latinLnBrk="0" hangingPunct="1">
                        <a:lnSpc>
                          <a:spcPct val="150000"/>
                        </a:lnSpc>
                        <a:spcBef>
                          <a:spcPts val="600"/>
                        </a:spcBef>
                        <a:spcAft>
                          <a:spcPts val="0"/>
                        </a:spcAft>
                      </a:pPr>
                      <a:r>
                        <a:rPr lang="en-ZA" sz="1400" b="1" kern="1200" dirty="0">
                          <a:solidFill>
                            <a:schemeClr val="bg1"/>
                          </a:solidFill>
                          <a:effectLst/>
                          <a:latin typeface="Calibri"/>
                          <a:ea typeface="Times New Roman" panose="02020603050405020304" pitchFamily="18" charset="0"/>
                          <a:cs typeface="Times New Roman" panose="02020603050405020304" pitchFamily="18" charset="0"/>
                        </a:rPr>
                        <a:t>Mandatory Returnable Documents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299457">
                <a:tc>
                  <a:txBody>
                    <a:bodyPr/>
                    <a:lstStyle/>
                    <a:p>
                      <a:pPr marL="342900" marR="0" lvl="0" indent="-34290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GB" sz="1400" b="0" kern="1200" dirty="0">
                          <a:solidFill>
                            <a:schemeClr val="tx1"/>
                          </a:solidFill>
                          <a:effectLst/>
                          <a:latin typeface="+mn-lt"/>
                          <a:ea typeface="+mn-ea"/>
                          <a:cs typeface="+mn-cs"/>
                        </a:rPr>
                        <a:t>Section 4: Pricing and Delivery Schedule.</a:t>
                      </a:r>
                      <a:endParaRPr lang="en-ZA" sz="1400" b="0" kern="1200" dirty="0">
                        <a:solidFill>
                          <a:schemeClr val="tx1"/>
                        </a:solidFill>
                        <a:effectLst/>
                        <a:latin typeface="+mn-lt"/>
                        <a:ea typeface="+mn-ea"/>
                        <a:cs typeface="+mn-cs"/>
                      </a:endParaRPr>
                    </a:p>
                  </a:txBody>
                  <a:tcPr marL="68580" marR="68580" marT="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9457">
                <a:tc>
                  <a:txBody>
                    <a:bodyPr/>
                    <a:lstStyle/>
                    <a:p>
                      <a:pPr marL="342900" marR="0" lvl="0" indent="-34290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ZA" sz="1400" b="0" kern="1200" dirty="0">
                          <a:solidFill>
                            <a:schemeClr val="tx1"/>
                          </a:solidFill>
                          <a:effectLst/>
                          <a:latin typeface="+mn-lt"/>
                          <a:ea typeface="+mn-ea"/>
                          <a:cs typeface="+mn-cs"/>
                        </a:rPr>
                        <a:t>Annexure D: Pricing Schedule.</a:t>
                      </a:r>
                    </a:p>
                  </a:txBody>
                  <a:tcPr marL="68580" marR="68580" marT="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5472254"/>
                  </a:ext>
                </a:extLst>
              </a:tr>
              <a:tr h="299457">
                <a:tc>
                  <a:txBody>
                    <a:bodyPr/>
                    <a:lstStyle/>
                    <a:p>
                      <a:pPr marL="342900" marR="0" lvl="0" indent="-342900" algn="l" defTabSz="9144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en-GB" sz="1400" b="0" kern="1200" dirty="0">
                          <a:solidFill>
                            <a:schemeClr val="tx1"/>
                          </a:solidFill>
                          <a:effectLst/>
                          <a:latin typeface="+mn-lt"/>
                          <a:ea typeface="+mn-ea"/>
                          <a:cs typeface="+mn-cs"/>
                        </a:rPr>
                        <a:t>Completed, together with all required supporting documentation, as stipulated in Annexure A: Technical Pre-Qualification.</a:t>
                      </a:r>
                      <a:endParaRPr lang="en-ZA" sz="1400" b="0" kern="1200" dirty="0">
                        <a:solidFill>
                          <a:schemeClr val="tx1"/>
                        </a:solidFill>
                        <a:effectLst/>
                        <a:latin typeface="+mn-lt"/>
                        <a:ea typeface="+mn-ea"/>
                        <a:cs typeface="+mn-cs"/>
                      </a:endParaRPr>
                    </a:p>
                  </a:txBody>
                  <a:tcPr marL="68580" marR="68580" marT="0" marB="0">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1097151"/>
                  </a:ext>
                </a:extLst>
              </a:tr>
            </a:tbl>
          </a:graphicData>
        </a:graphic>
      </p:graphicFrame>
      <p:sp>
        <p:nvSpPr>
          <p:cNvPr id="4" name="TextBox 3">
            <a:extLst>
              <a:ext uri="{FF2B5EF4-FFF2-40B4-BE49-F238E27FC236}">
                <a16:creationId xmlns:a16="http://schemas.microsoft.com/office/drawing/2014/main" id="{DAC4FE9B-CB99-A39B-AB4B-253473DC63F1}"/>
              </a:ext>
            </a:extLst>
          </p:cNvPr>
          <p:cNvSpPr txBox="1"/>
          <p:nvPr/>
        </p:nvSpPr>
        <p:spPr>
          <a:xfrm>
            <a:off x="566548" y="5664172"/>
            <a:ext cx="10335130" cy="523220"/>
          </a:xfrm>
          <a:prstGeom prst="rect">
            <a:avLst/>
          </a:prstGeom>
          <a:noFill/>
        </p:spPr>
        <p:txBody>
          <a:bodyPr wrap="square">
            <a:spAutoFit/>
          </a:bodyPr>
          <a:lstStyle/>
          <a:p>
            <a:r>
              <a:rPr lang="en-ZA" sz="1400" b="1" dirty="0"/>
              <a:t>Note: </a:t>
            </a:r>
            <a:r>
              <a:rPr lang="en-GB" sz="1400" b="1" dirty="0"/>
              <a:t>The test for administrative responsiveness (Step One) must be passed for a Respondent's Proposal to progress to Step Two for further pre-qualification.</a:t>
            </a:r>
            <a:endParaRPr lang="en-ZA" sz="1400" b="1" dirty="0"/>
          </a:p>
        </p:txBody>
      </p:sp>
    </p:spTree>
    <p:extLst>
      <p:ext uri="{BB962C8B-B14F-4D97-AF65-F5344CB8AC3E}">
        <p14:creationId xmlns:p14="http://schemas.microsoft.com/office/powerpoint/2010/main" val="1268067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348131" y="384518"/>
            <a:ext cx="11048874" cy="523220"/>
          </a:xfrm>
        </p:spPr>
        <p:txBody>
          <a:bodyPr/>
          <a:lstStyle/>
          <a:p>
            <a:r>
              <a:rPr lang="en-GB" sz="2800" dirty="0">
                <a:latin typeface="+mn-lt"/>
              </a:rPr>
              <a:t>5.1 Administrative Responsiveness (Continued)</a:t>
            </a:r>
            <a:endParaRPr lang="en-US" sz="2800" dirty="0">
              <a:latin typeface="+mn-lt"/>
            </a:endParaRPr>
          </a:p>
        </p:txBody>
      </p:sp>
      <p:graphicFrame>
        <p:nvGraphicFramePr>
          <p:cNvPr id="2" name="Table 1">
            <a:extLst>
              <a:ext uri="{FF2B5EF4-FFF2-40B4-BE49-F238E27FC236}">
                <a16:creationId xmlns:a16="http://schemas.microsoft.com/office/drawing/2014/main" id="{F5F7CEE6-2278-0021-4DA8-A6E85570B370}"/>
              </a:ext>
            </a:extLst>
          </p:cNvPr>
          <p:cNvGraphicFramePr>
            <a:graphicFrameLocks noGrp="1"/>
          </p:cNvGraphicFramePr>
          <p:nvPr>
            <p:extLst>
              <p:ext uri="{D42A27DB-BD31-4B8C-83A1-F6EECF244321}">
                <p14:modId xmlns:p14="http://schemas.microsoft.com/office/powerpoint/2010/main" val="1114734978"/>
              </p:ext>
            </p:extLst>
          </p:nvPr>
        </p:nvGraphicFramePr>
        <p:xfrm>
          <a:off x="456011" y="907738"/>
          <a:ext cx="10219198" cy="2118834"/>
        </p:xfrm>
        <a:graphic>
          <a:graphicData uri="http://schemas.openxmlformats.org/drawingml/2006/table">
            <a:tbl>
              <a:tblPr firstRow="1" firstCol="1" lastRow="1" lastCol="1" bandRow="1" bandCol="1"/>
              <a:tblGrid>
                <a:gridCol w="10219198">
                  <a:extLst>
                    <a:ext uri="{9D8B030D-6E8A-4147-A177-3AD203B41FA5}">
                      <a16:colId xmlns:a16="http://schemas.microsoft.com/office/drawing/2014/main" val="1399862675"/>
                    </a:ext>
                  </a:extLst>
                </a:gridCol>
              </a:tblGrid>
              <a:tr h="332568">
                <a:tc>
                  <a:txBody>
                    <a:bodyPr/>
                    <a:lstStyle/>
                    <a:p>
                      <a:pPr marL="0" marR="0" lvl="0" indent="0" algn="l" defTabSz="914400" rtl="0" eaLnBrk="1" fontAlgn="auto" latinLnBrk="0" hangingPunct="1">
                        <a:lnSpc>
                          <a:spcPct val="150000"/>
                        </a:lnSpc>
                        <a:spcBef>
                          <a:spcPts val="600"/>
                        </a:spcBef>
                        <a:spcAft>
                          <a:spcPts val="0"/>
                        </a:spcAft>
                        <a:buClrTx/>
                        <a:buSzTx/>
                        <a:buFont typeface="Symbol"/>
                        <a:buNone/>
                        <a:tabLst/>
                        <a:defRPr/>
                      </a:pPr>
                      <a:r>
                        <a:rPr lang="en-GB" sz="1300" b="1" kern="1200" dirty="0">
                          <a:solidFill>
                            <a:schemeClr val="bg1"/>
                          </a:solidFill>
                          <a:effectLst/>
                          <a:latin typeface="+mn-lt"/>
                          <a:ea typeface="Times New Roman" panose="02020603050405020304" pitchFamily="18" charset="0"/>
                          <a:cs typeface="Times New Roman" panose="02020603050405020304" pitchFamily="18" charset="0"/>
                        </a:rPr>
                        <a:t>Returnable Documents Used For Scoring</a:t>
                      </a:r>
                      <a:endParaRPr lang="en-ZA" sz="1300" b="1" kern="1200" dirty="0">
                        <a:solidFill>
                          <a:schemeClr val="bg1"/>
                        </a:solidFill>
                        <a:effectLst/>
                        <a:latin typeface="+mn-lt"/>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904882698"/>
                  </a:ext>
                </a:extLst>
              </a:tr>
              <a:tr h="576928">
                <a:tc>
                  <a:txBody>
                    <a:bodyPr/>
                    <a:lstStyle/>
                    <a:p>
                      <a:pPr marL="0" marR="0" algn="just">
                        <a:lnSpc>
                          <a:spcPct val="150000"/>
                        </a:lnSpc>
                        <a:spcBef>
                          <a:spcPts val="0"/>
                        </a:spcBef>
                        <a:spcAft>
                          <a:spcPts val="0"/>
                        </a:spcAft>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Respondent's valid proof of evidence to claim points for compliance with Specific Goals' requirements (30% Sub-Contracting) as stipulated in Section 9 of this RFP. Paragraph 7 of Section 9 must be completed.</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5485609"/>
                  </a:ext>
                </a:extLst>
              </a:tr>
              <a:tr h="316557">
                <a:tc>
                  <a:txBody>
                    <a:bodyPr/>
                    <a:lstStyle/>
                    <a:p>
                      <a:pPr marL="0" marR="0" algn="just">
                        <a:lnSpc>
                          <a:spcPct val="150000"/>
                        </a:lnSpc>
                        <a:spcBef>
                          <a:spcPts val="0"/>
                        </a:spcBef>
                        <a:spcAft>
                          <a:spcPts val="0"/>
                        </a:spcAft>
                      </a:pPr>
                      <a:r>
                        <a:rPr lang="en-GB" sz="1400" b="1" kern="1200"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Annexure B</a:t>
                      </a:r>
                      <a:r>
                        <a:rPr lang="en-GB" sz="1400" kern="1200"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 Technical Evaluation Criteria / Questionnaire with all evidence and supporting documents per evaluation criterion</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560776"/>
                  </a:ext>
                </a:extLst>
              </a:tr>
              <a:tr h="267432">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All documents as per </a:t>
                      </a:r>
                      <a:r>
                        <a:rPr lang="en-GB"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A of the RFP</a:t>
                      </a: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 Technical Desktop Questionnaire proof of evidence</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600284"/>
                  </a:ext>
                </a:extLst>
              </a:tr>
              <a:tr h="576928">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Valid proof of Respondent's compliance to Specific Goal requirements stipulated in Section 9 of this RFP (Valid B-BBEE Certificate or Sworn Affidavit as per DTIC guidelines).</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310079"/>
                  </a:ext>
                </a:extLst>
              </a:tr>
            </a:tbl>
          </a:graphicData>
        </a:graphic>
      </p:graphicFrame>
      <p:graphicFrame>
        <p:nvGraphicFramePr>
          <p:cNvPr id="3" name="Table 2">
            <a:extLst>
              <a:ext uri="{FF2B5EF4-FFF2-40B4-BE49-F238E27FC236}">
                <a16:creationId xmlns:a16="http://schemas.microsoft.com/office/drawing/2014/main" id="{D2087E0B-AF61-2AEF-534C-F34EF38DB704}"/>
              </a:ext>
            </a:extLst>
          </p:cNvPr>
          <p:cNvGraphicFramePr>
            <a:graphicFrameLocks noGrp="1"/>
          </p:cNvGraphicFramePr>
          <p:nvPr>
            <p:extLst>
              <p:ext uri="{D42A27DB-BD31-4B8C-83A1-F6EECF244321}">
                <p14:modId xmlns:p14="http://schemas.microsoft.com/office/powerpoint/2010/main" val="1038124762"/>
              </p:ext>
            </p:extLst>
          </p:nvPr>
        </p:nvGraphicFramePr>
        <p:xfrm>
          <a:off x="456011" y="3026572"/>
          <a:ext cx="10219198" cy="3680335"/>
        </p:xfrm>
        <a:graphic>
          <a:graphicData uri="http://schemas.openxmlformats.org/drawingml/2006/table">
            <a:tbl>
              <a:tblPr firstRow="1" firstCol="1" lastRow="1" lastCol="1" bandRow="1" bandCol="1"/>
              <a:tblGrid>
                <a:gridCol w="10219198">
                  <a:extLst>
                    <a:ext uri="{9D8B030D-6E8A-4147-A177-3AD203B41FA5}">
                      <a16:colId xmlns:a16="http://schemas.microsoft.com/office/drawing/2014/main" val="1399862675"/>
                    </a:ext>
                  </a:extLst>
                </a:gridCol>
              </a:tblGrid>
              <a:tr h="294530">
                <a:tc>
                  <a:txBody>
                    <a:bodyPr/>
                    <a:lstStyle/>
                    <a:p>
                      <a:pPr marL="0" marR="0" lvl="0" indent="0" algn="l" defTabSz="914400" rtl="0" eaLnBrk="1" fontAlgn="auto" latinLnBrk="0" hangingPunct="1">
                        <a:lnSpc>
                          <a:spcPct val="150000"/>
                        </a:lnSpc>
                        <a:spcBef>
                          <a:spcPts val="600"/>
                        </a:spcBef>
                        <a:spcAft>
                          <a:spcPts val="0"/>
                        </a:spcAft>
                        <a:buClrTx/>
                        <a:buSzTx/>
                        <a:buFont typeface="Symbol"/>
                        <a:buNone/>
                        <a:tabLst/>
                        <a:defRPr/>
                      </a:pPr>
                      <a:r>
                        <a:rPr lang="en-GB" sz="1300" b="1" kern="1200" dirty="0">
                          <a:solidFill>
                            <a:schemeClr val="bg1"/>
                          </a:solidFill>
                          <a:effectLst/>
                          <a:latin typeface="+mn-lt"/>
                          <a:ea typeface="Times New Roman" panose="02020603050405020304" pitchFamily="18" charset="0"/>
                          <a:cs typeface="Times New Roman" panose="02020603050405020304" pitchFamily="18" charset="0"/>
                        </a:rPr>
                        <a:t>Essential Returnable Documents</a:t>
                      </a:r>
                      <a:endParaRPr lang="en-ZA" sz="1300" b="1" kern="1200" dirty="0">
                        <a:solidFill>
                          <a:schemeClr val="bg1"/>
                        </a:solidFill>
                        <a:effectLst/>
                        <a:latin typeface="+mn-lt"/>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904882698"/>
                  </a:ext>
                </a:extLst>
              </a:tr>
              <a:tr h="301833">
                <a:tc>
                  <a:txBody>
                    <a:bodyPr/>
                    <a:lstStyle/>
                    <a:p>
                      <a:pPr marL="0" marR="0" algn="just">
                        <a:lnSpc>
                          <a:spcPct val="150000"/>
                        </a:lnSpc>
                        <a:spcBef>
                          <a:spcPts val="0"/>
                        </a:spcBef>
                        <a:spcAft>
                          <a:spcPts val="0"/>
                        </a:spcAft>
                      </a:pPr>
                      <a:r>
                        <a:rPr lang="en-GB" sz="1400" kern="1200" dirty="0">
                          <a:effectLst/>
                          <a:latin typeface="Tahoma" panose="020B0604030504040204" pitchFamily="34" charset="0"/>
                          <a:ea typeface="Times New Roman" panose="02020603050405020304" pitchFamily="18" charset="0"/>
                          <a:cs typeface="Tahoma" panose="020B0604030504040204" pitchFamily="34" charset="0"/>
                        </a:rPr>
                        <a:t>In the case of Joint Ventures, a copy of the Joint Venture Agreement or written confirmation of the intention to enter into a Joint Venture Agreement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5485609"/>
                  </a:ext>
                </a:extLst>
              </a:tr>
              <a:tr h="372440">
                <a:tc>
                  <a:txBody>
                    <a:bodyPr/>
                    <a:lstStyle/>
                    <a:p>
                      <a:pPr marL="0" marR="0" algn="just">
                        <a:lnSpc>
                          <a:spcPct val="150000"/>
                        </a:lnSpc>
                        <a:spcBef>
                          <a:spcPts val="0"/>
                        </a:spcBef>
                        <a:spcAft>
                          <a:spcPts val="0"/>
                        </a:spcAft>
                      </a:pPr>
                      <a:r>
                        <a:rPr lang="en-GB" sz="1400" kern="1200"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Latest Financial Statements signed by your Accounting Officer or latest Audited Financial Statements plus 2 previous years</a:t>
                      </a:r>
                    </a:p>
                    <a:p>
                      <a:pPr marL="0" marR="0" algn="just">
                        <a:lnSpc>
                          <a:spcPct val="150000"/>
                        </a:lnSpc>
                        <a:spcBef>
                          <a:spcPts val="0"/>
                        </a:spcBef>
                        <a:spcAft>
                          <a:spcPts val="0"/>
                        </a:spcAft>
                      </a:pPr>
                      <a:r>
                        <a:rPr lang="en-GB" sz="1400" b="1" kern="1200"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Note: Where a bidder submits Audited Financial Statements, such statements must have been audited and signed by a Registered Auditor (RA) registered with the Independent Regulatory Board for Auditors (IRBA) in accordance with the Auditing Profession Act, 2005. Transnet reserves the right to verify the authenticity of the audit report and the auditor's registration status.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560776"/>
                  </a:ext>
                </a:extLst>
              </a:tr>
              <a:tr h="261197">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1: SBD1 Form.</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600284"/>
                  </a:ext>
                </a:extLst>
              </a:tr>
              <a:tr h="261197">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2: Notice to Bidders</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310079"/>
                  </a:ext>
                </a:extLst>
              </a:tr>
              <a:tr h="261197">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3: Background, Overview and Scope of Requirements.</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6691017"/>
                  </a:ext>
                </a:extLst>
              </a:tr>
              <a:tr h="402890">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5: Proposal Form and List of Returnable Documents</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4375923"/>
                  </a:ext>
                </a:extLst>
              </a:tr>
            </a:tbl>
          </a:graphicData>
        </a:graphic>
      </p:graphicFrame>
    </p:spTree>
    <p:extLst>
      <p:ext uri="{BB962C8B-B14F-4D97-AF65-F5344CB8AC3E}">
        <p14:creationId xmlns:p14="http://schemas.microsoft.com/office/powerpoint/2010/main" val="3031993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131A2-00AE-C476-94DF-F2804155F6C5}"/>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6FC684C1-CD16-0A69-E541-A77F9B96CBB0}"/>
              </a:ext>
            </a:extLst>
          </p:cNvPr>
          <p:cNvSpPr>
            <a:spLocks noGrp="1"/>
          </p:cNvSpPr>
          <p:nvPr>
            <p:ph type="title"/>
          </p:nvPr>
        </p:nvSpPr>
        <p:spPr>
          <a:xfrm>
            <a:off x="338705" y="412799"/>
            <a:ext cx="10643521" cy="523220"/>
          </a:xfrm>
        </p:spPr>
        <p:txBody>
          <a:bodyPr/>
          <a:lstStyle/>
          <a:p>
            <a:r>
              <a:rPr lang="en-GB" sz="2800" dirty="0">
                <a:latin typeface="+mn-lt"/>
              </a:rPr>
              <a:t>5.1 Administrative Responsiveness (Continued)</a:t>
            </a:r>
            <a:endParaRPr lang="en-US" sz="2800" dirty="0">
              <a:latin typeface="+mn-lt"/>
            </a:endParaRPr>
          </a:p>
        </p:txBody>
      </p:sp>
      <p:graphicFrame>
        <p:nvGraphicFramePr>
          <p:cNvPr id="3" name="Table 2">
            <a:extLst>
              <a:ext uri="{FF2B5EF4-FFF2-40B4-BE49-F238E27FC236}">
                <a16:creationId xmlns:a16="http://schemas.microsoft.com/office/drawing/2014/main" id="{F5A8BA0C-4470-A16F-1E75-2EA162F958B1}"/>
              </a:ext>
            </a:extLst>
          </p:cNvPr>
          <p:cNvGraphicFramePr>
            <a:graphicFrameLocks noGrp="1"/>
          </p:cNvGraphicFramePr>
          <p:nvPr>
            <p:extLst>
              <p:ext uri="{D42A27DB-BD31-4B8C-83A1-F6EECF244321}">
                <p14:modId xmlns:p14="http://schemas.microsoft.com/office/powerpoint/2010/main" val="2257855952"/>
              </p:ext>
            </p:extLst>
          </p:nvPr>
        </p:nvGraphicFramePr>
        <p:xfrm>
          <a:off x="484390" y="936019"/>
          <a:ext cx="10219198" cy="5629453"/>
        </p:xfrm>
        <a:graphic>
          <a:graphicData uri="http://schemas.openxmlformats.org/drawingml/2006/table">
            <a:tbl>
              <a:tblPr firstRow="1" firstCol="1" lastRow="1" lastCol="1" bandRow="1" bandCol="1"/>
              <a:tblGrid>
                <a:gridCol w="10219198">
                  <a:extLst>
                    <a:ext uri="{9D8B030D-6E8A-4147-A177-3AD203B41FA5}">
                      <a16:colId xmlns:a16="http://schemas.microsoft.com/office/drawing/2014/main" val="1399862675"/>
                    </a:ext>
                  </a:extLst>
                </a:gridCol>
              </a:tblGrid>
              <a:tr h="311834">
                <a:tc>
                  <a:txBody>
                    <a:bodyPr/>
                    <a:lstStyle/>
                    <a:p>
                      <a:pPr marL="0" marR="0" lvl="0" indent="0" algn="l" defTabSz="914400" rtl="0" eaLnBrk="1" fontAlgn="auto" latinLnBrk="0" hangingPunct="1">
                        <a:lnSpc>
                          <a:spcPct val="150000"/>
                        </a:lnSpc>
                        <a:spcBef>
                          <a:spcPts val="600"/>
                        </a:spcBef>
                        <a:spcAft>
                          <a:spcPts val="0"/>
                        </a:spcAft>
                        <a:buClrTx/>
                        <a:buSzTx/>
                        <a:buFont typeface="Symbol"/>
                        <a:buNone/>
                        <a:tabLst/>
                        <a:defRPr/>
                      </a:pPr>
                      <a:r>
                        <a:rPr lang="en-GB" sz="1300" b="1" kern="1200" dirty="0">
                          <a:solidFill>
                            <a:schemeClr val="bg1"/>
                          </a:solidFill>
                          <a:effectLst/>
                          <a:latin typeface="+mn-lt"/>
                          <a:ea typeface="Times New Roman" panose="02020603050405020304" pitchFamily="18" charset="0"/>
                          <a:cs typeface="Times New Roman" panose="02020603050405020304" pitchFamily="18" charset="0"/>
                        </a:rPr>
                        <a:t>Essential Returnable Documents &amp; Schedules</a:t>
                      </a:r>
                      <a:endParaRPr lang="en-ZA" sz="1300" b="1" kern="1200" dirty="0">
                        <a:solidFill>
                          <a:schemeClr val="bg1"/>
                        </a:solidFill>
                        <a:effectLst/>
                        <a:latin typeface="+mn-lt"/>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904882698"/>
                  </a:ext>
                </a:extLst>
              </a:tr>
              <a:tr h="319566">
                <a:tc>
                  <a:txBody>
                    <a:bodyPr/>
                    <a:lstStyle/>
                    <a:p>
                      <a:pPr marL="0" marR="0" algn="just">
                        <a:lnSpc>
                          <a:spcPct val="150000"/>
                        </a:lnSpc>
                        <a:spcBef>
                          <a:spcPts val="0"/>
                        </a:spcBef>
                        <a:spcAft>
                          <a:spcPts val="0"/>
                        </a:spcAft>
                      </a:pPr>
                      <a:r>
                        <a:rPr lang="en-GB" sz="1400" dirty="0">
                          <a:effectLst/>
                          <a:latin typeface="Tahoma" panose="020B0604030504040204" pitchFamily="34" charset="0"/>
                          <a:ea typeface="Times New Roman" panose="02020603050405020304" pitchFamily="18" charset="0"/>
                          <a:cs typeface="Times New Roman" panose="02020603050405020304" pitchFamily="18" charset="0"/>
                        </a:rPr>
                        <a:t>Section 6: Certificate of Acquaintance with RFP, Master Agreement and Applicable Documents</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5485609"/>
                  </a:ext>
                </a:extLst>
              </a:tr>
              <a:tr h="296822">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7: RFP Declaration and Breach of Law Form.</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7560776"/>
                  </a:ext>
                </a:extLst>
              </a:tr>
              <a:tr h="255941">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8: RFP Clarification Request Form.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600284"/>
                  </a:ext>
                </a:extLst>
              </a:tr>
              <a:tr h="255941">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9: Specific Goals Points Claim Form</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0414362"/>
                  </a:ext>
                </a:extLst>
              </a:tr>
              <a:tr h="255941">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10: Job Creation Schedule.</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8552141"/>
                  </a:ext>
                </a:extLst>
              </a:tr>
              <a:tr h="255941">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11: SBD 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9086891"/>
                  </a:ext>
                </a:extLst>
              </a:tr>
              <a:tr h="255941">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12: Protection of Personal Information (Normal Contract).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1084472"/>
                  </a:ext>
                </a:extLst>
              </a:tr>
              <a:tr h="184059">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Section 13: Protection of Personal Information (Operator Contract).</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0643076"/>
                  </a:ext>
                </a:extLst>
              </a:tr>
              <a:tr h="184059">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C: Transnet Site List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4680738"/>
                  </a:ext>
                </a:extLst>
              </a:tr>
              <a:tr h="184059">
                <a:tc>
                  <a:txBody>
                    <a:bodyPr/>
                    <a:lstStyle/>
                    <a:p>
                      <a:pPr marL="0" marR="0" algn="just">
                        <a:lnSpc>
                          <a:spcPct val="150000"/>
                        </a:lnSpc>
                        <a:spcBef>
                          <a:spcPts val="0"/>
                        </a:spcBef>
                        <a:spcAft>
                          <a:spcPts val="0"/>
                        </a:spcAft>
                      </a:pPr>
                      <a:r>
                        <a:rPr lang="en-US" sz="1400" dirty="0">
                          <a:effectLst/>
                          <a:latin typeface="Tahoma" panose="020B0604030504040204" pitchFamily="34" charset="0"/>
                          <a:ea typeface="Times New Roman" panose="02020603050405020304" pitchFamily="18" charset="0"/>
                          <a:cs typeface="Times New Roman" panose="02020603050405020304" pitchFamily="18" charset="0"/>
                        </a:rPr>
                        <a:t>Annexure E: Draft Master Agreement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9946980"/>
                  </a:ext>
                </a:extLst>
              </a:tr>
              <a:tr h="184059">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F: Draft Service Level Agreement.</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3796955"/>
                  </a:ext>
                </a:extLst>
              </a:tr>
              <a:tr h="184059">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G: Transnet's General Bid Conditions</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778287"/>
                  </a:ext>
                </a:extLst>
              </a:tr>
              <a:tr h="184059">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H: Transnet's Supplier Integrity Pact.</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272438"/>
                  </a:ext>
                </a:extLst>
              </a:tr>
              <a:tr h="184059">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I: Non-Disclosure Agreement.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4378436"/>
                  </a:ext>
                </a:extLst>
              </a:tr>
              <a:tr h="184059">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J: Supplier Declaration Form.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3609947"/>
                  </a:ext>
                </a:extLst>
              </a:tr>
              <a:tr h="0">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Annexure K: Transnet e-Tender "How To Guide"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4220698"/>
                  </a:ext>
                </a:extLst>
              </a:tr>
              <a:tr h="133890">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Valid Public Liability Insurance Certificate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0315606"/>
                  </a:ext>
                </a:extLst>
              </a:tr>
              <a:tr h="0">
                <a:tc>
                  <a:txBody>
                    <a:bodyPr/>
                    <a:lstStyle/>
                    <a:p>
                      <a:pPr marL="0" marR="0" algn="just">
                        <a:lnSpc>
                          <a:spcPct val="150000"/>
                        </a:lnSpc>
                        <a:spcBef>
                          <a:spcPts val="0"/>
                        </a:spcBef>
                        <a:spcAft>
                          <a:spcPts val="0"/>
                        </a:spcAf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Valid Goods-in-Transit Insurance Certificate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3665301"/>
                  </a:ext>
                </a:extLst>
              </a:tr>
              <a:tr h="0">
                <a:tc>
                  <a:txBody>
                    <a:bodyPr/>
                    <a:lstStyle/>
                    <a:p>
                      <a:pPr marL="0" marR="0" algn="just">
                        <a:lnSpc>
                          <a:spcPct val="150000"/>
                        </a:lnSpc>
                        <a:spcBef>
                          <a:spcPts val="0"/>
                        </a:spcBef>
                        <a:spcAft>
                          <a:spcPts val="0"/>
                        </a:spcAf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Letter confirming the existence of a Business Continuity Plan (BCP) and Disaster Recovery Plan (DRP)</a:t>
                      </a:r>
                      <a:endPar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79999"/>
                  </a:ext>
                </a:extLst>
              </a:tr>
            </a:tbl>
          </a:graphicData>
        </a:graphic>
      </p:graphicFrame>
    </p:spTree>
    <p:extLst>
      <p:ext uri="{BB962C8B-B14F-4D97-AF65-F5344CB8AC3E}">
        <p14:creationId xmlns:p14="http://schemas.microsoft.com/office/powerpoint/2010/main" val="504055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328351" y="384590"/>
            <a:ext cx="8954193" cy="523220"/>
          </a:xfrm>
        </p:spPr>
        <p:txBody>
          <a:bodyPr/>
          <a:lstStyle/>
          <a:p>
            <a:r>
              <a:rPr lang="en-GB" sz="2800" dirty="0">
                <a:latin typeface="+mn-lt"/>
              </a:rPr>
              <a:t>5.2 Substantive Responsiveness</a:t>
            </a:r>
            <a:endParaRPr lang="en-US" sz="2800" dirty="0">
              <a:latin typeface="+mn-lt"/>
            </a:endParaRPr>
          </a:p>
        </p:txBody>
      </p:sp>
      <p:graphicFrame>
        <p:nvGraphicFramePr>
          <p:cNvPr id="9" name="Table 8">
            <a:extLst>
              <a:ext uri="{FF2B5EF4-FFF2-40B4-BE49-F238E27FC236}">
                <a16:creationId xmlns:a16="http://schemas.microsoft.com/office/drawing/2014/main" id="{7D617712-29F6-4B1C-EC84-3B2FDCBC79A3}"/>
              </a:ext>
            </a:extLst>
          </p:cNvPr>
          <p:cNvGraphicFramePr>
            <a:graphicFrameLocks noGrp="1"/>
          </p:cNvGraphicFramePr>
          <p:nvPr>
            <p:extLst>
              <p:ext uri="{D42A27DB-BD31-4B8C-83A1-F6EECF244321}">
                <p14:modId xmlns:p14="http://schemas.microsoft.com/office/powerpoint/2010/main" val="1888838896"/>
              </p:ext>
            </p:extLst>
          </p:nvPr>
        </p:nvGraphicFramePr>
        <p:xfrm>
          <a:off x="552828" y="2023904"/>
          <a:ext cx="9835510" cy="3733450"/>
        </p:xfrm>
        <a:graphic>
          <a:graphicData uri="http://schemas.openxmlformats.org/drawingml/2006/table">
            <a:tbl>
              <a:tblPr firstRow="1" firstCol="1" bandRow="1">
                <a:tableStyleId>{69CF1AB2-1976-4502-BF36-3FF5EA218861}</a:tableStyleId>
              </a:tblPr>
              <a:tblGrid>
                <a:gridCol w="8079170">
                  <a:extLst>
                    <a:ext uri="{9D8B030D-6E8A-4147-A177-3AD203B41FA5}">
                      <a16:colId xmlns:a16="http://schemas.microsoft.com/office/drawing/2014/main" val="20000"/>
                    </a:ext>
                  </a:extLst>
                </a:gridCol>
                <a:gridCol w="1756340">
                  <a:extLst>
                    <a:ext uri="{9D8B030D-6E8A-4147-A177-3AD203B41FA5}">
                      <a16:colId xmlns:a16="http://schemas.microsoft.com/office/drawing/2014/main" val="20001"/>
                    </a:ext>
                  </a:extLst>
                </a:gridCol>
              </a:tblGrid>
              <a:tr h="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defTabSz="914400" rtl="0" eaLnBrk="1" latinLnBrk="0" hangingPunct="1">
                        <a:lnSpc>
                          <a:spcPct val="115000"/>
                        </a:lnSpc>
                        <a:spcBef>
                          <a:spcPts val="0"/>
                        </a:spcBef>
                        <a:spcAft>
                          <a:spcPts val="0"/>
                        </a:spcAft>
                      </a:pPr>
                      <a:r>
                        <a:rPr lang="en-ZA" sz="1400" b="1" u="sng" kern="1200" dirty="0">
                          <a:solidFill>
                            <a:schemeClr val="tx1"/>
                          </a:solidFill>
                          <a:effectLst/>
                          <a:latin typeface="+mn-lt"/>
                          <a:ea typeface="+mn-ea"/>
                          <a:cs typeface="+mn-cs"/>
                        </a:rPr>
                        <a:t>Substantive responsiveness test:</a:t>
                      </a:r>
                    </a:p>
                  </a:txBody>
                  <a:tcPr marL="10440" marR="10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15000"/>
                        </a:lnSpc>
                        <a:spcBef>
                          <a:spcPts val="0"/>
                        </a:spcBef>
                        <a:spcAft>
                          <a:spcPts val="0"/>
                        </a:spcAft>
                      </a:pPr>
                      <a:r>
                        <a:rPr lang="en-ZA" sz="1400" dirty="0">
                          <a:solidFill>
                            <a:schemeClr val="tx1"/>
                          </a:solidFill>
                          <a:effectLst/>
                        </a:rPr>
                        <a:t>Yes/No</a:t>
                      </a:r>
                      <a:endParaRPr lang="en-ZA" sz="1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10440" marR="104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0000"/>
                  </a:ext>
                </a:extLst>
              </a:tr>
              <a:tr h="25774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lvl="0" indent="-342900">
                        <a:lnSpc>
                          <a:spcPct val="150000"/>
                        </a:lnSpc>
                        <a:spcAft>
                          <a:spcPts val="0"/>
                        </a:spcAft>
                        <a:buFont typeface="Wingdings" panose="05000000000000000000" pitchFamily="2" charset="2"/>
                        <a:buChar char="§"/>
                        <a:tabLst>
                          <a:tab pos="457200" algn="l"/>
                        </a:tabLst>
                      </a:pPr>
                      <a:r>
                        <a:rPr lang="en-GB" sz="1200" b="0" kern="1200" dirty="0">
                          <a:solidFill>
                            <a:schemeClr val="dk1"/>
                          </a:solidFill>
                          <a:effectLst/>
                          <a:latin typeface="+mn-lt"/>
                          <a:ea typeface="Times New Roman" panose="02020603050405020304" pitchFamily="18" charset="0"/>
                          <a:cs typeface="Tahoma" panose="020B0604030504040204" pitchFamily="34" charset="0"/>
                        </a:rPr>
                        <a:t>Whether any general and legislation qualification criteria set by Transnet have been met.</a:t>
                      </a:r>
                      <a:endParaRPr lang="en-ZA" sz="1200" b="0" kern="1200" dirty="0">
                        <a:solidFill>
                          <a:schemeClr val="dk1"/>
                        </a:solidFill>
                        <a:effectLst/>
                        <a:latin typeface="+mn-lt"/>
                        <a:ea typeface="Times New Roman" panose="02020603050405020304" pitchFamily="18" charset="0"/>
                        <a:cs typeface="Tahoma" panose="020B060403050404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endParaRPr lang="en-ZA"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57740">
                <a:tc>
                  <a:txBody>
                    <a:bodyPr/>
                    <a:lstStyle/>
                    <a:p>
                      <a:pPr marL="342900" lvl="0" indent="-342900">
                        <a:lnSpc>
                          <a:spcPct val="150000"/>
                        </a:lnSpc>
                        <a:spcAft>
                          <a:spcPts val="0"/>
                        </a:spcAft>
                        <a:buFont typeface="Wingdings" panose="05000000000000000000" pitchFamily="2" charset="2"/>
                        <a:buChar char="§"/>
                        <a:tabLst>
                          <a:tab pos="457200" algn="l"/>
                        </a:tabLst>
                      </a:pPr>
                      <a:r>
                        <a:rPr lang="en-GB" sz="1200" b="0" kern="1200" dirty="0">
                          <a:solidFill>
                            <a:schemeClr val="dk1"/>
                          </a:solidFill>
                          <a:effectLst/>
                          <a:latin typeface="+mn-lt"/>
                          <a:ea typeface="Times New Roman" panose="02020603050405020304" pitchFamily="18" charset="0"/>
                          <a:cs typeface="Tahoma" panose="020B0604030504040204" pitchFamily="34" charset="0"/>
                        </a:rPr>
                        <a:t>Whether the Bid contains a priced offer as prescribed in the Pricing and Delivery Schedule.</a:t>
                      </a:r>
                      <a:endParaRPr lang="en-ZA" sz="1200" b="0" kern="1200" dirty="0">
                        <a:solidFill>
                          <a:schemeClr val="dk1"/>
                        </a:solidFill>
                        <a:effectLst/>
                        <a:latin typeface="+mn-lt"/>
                        <a:ea typeface="Times New Roman" panose="02020603050405020304" pitchFamily="18" charset="0"/>
                        <a:cs typeface="Tahoma" panose="020B060403050404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600"/>
                        </a:spcBef>
                        <a:spcAft>
                          <a:spcPts val="600"/>
                        </a:spcAft>
                      </a:pPr>
                      <a:endParaRPr lang="en-ZA"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1657647"/>
                  </a:ext>
                </a:extLst>
              </a:tr>
              <a:tr h="341990">
                <a:tc>
                  <a:txBody>
                    <a:bodyPr/>
                    <a:lstStyle/>
                    <a:p>
                      <a:pPr marL="342900" lvl="0" indent="-342900" algn="just">
                        <a:lnSpc>
                          <a:spcPct val="150000"/>
                        </a:lnSpc>
                        <a:spcBef>
                          <a:spcPts val="600"/>
                        </a:spcBef>
                        <a:spcAft>
                          <a:spcPts val="600"/>
                        </a:spcAft>
                        <a:buFont typeface="Wingdings" panose="05000000000000000000" pitchFamily="2" charset="2"/>
                        <a:buChar char="§"/>
                      </a:pPr>
                      <a:r>
                        <a:rPr lang="en-GB" sz="1200" b="0" dirty="0">
                          <a:solidFill>
                            <a:schemeClr val="tx1"/>
                          </a:solidFill>
                          <a:effectLst/>
                          <a:latin typeface="+mn-lt"/>
                          <a:ea typeface="Times New Roman" panose="02020603050405020304" pitchFamily="18" charset="0"/>
                          <a:cs typeface="Tahoma" panose="020B0604030504040204" pitchFamily="34" charset="0"/>
                        </a:rPr>
                        <a:t>Whether the Bid materially complies with the scope and/or specification given</a:t>
                      </a:r>
                      <a:endParaRPr lang="en-ZA" sz="1200" b="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600"/>
                        </a:spcBef>
                        <a:spcAft>
                          <a:spcPts val="300"/>
                        </a:spcAft>
                      </a:pPr>
                      <a:endParaRPr lang="en-ZA" sz="1400" kern="1200" dirty="0">
                        <a:solidFill>
                          <a:schemeClr val="dk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86101">
                <a:tc>
                  <a:txBody>
                    <a:bodyPr/>
                    <a:lstStyle/>
                    <a:p>
                      <a:pPr marL="342900" lvl="0" indent="-342900" algn="just" defTabSz="779173" rtl="0" eaLnBrk="1" latinLnBrk="0" hangingPunct="1">
                        <a:lnSpc>
                          <a:spcPct val="150000"/>
                        </a:lnSpc>
                        <a:spcBef>
                          <a:spcPts val="600"/>
                        </a:spcBef>
                        <a:spcAft>
                          <a:spcPts val="600"/>
                        </a:spcAft>
                        <a:buFont typeface="Wingdings" panose="05000000000000000000" pitchFamily="2" charset="2"/>
                        <a:buChar char="§"/>
                      </a:pPr>
                      <a:r>
                        <a:rPr lang="en-GB" sz="1200" b="0" kern="1200" dirty="0">
                          <a:solidFill>
                            <a:schemeClr val="tx1"/>
                          </a:solidFill>
                          <a:effectLst/>
                          <a:latin typeface="+mn-lt"/>
                          <a:ea typeface="Times New Roman" panose="02020603050405020304" pitchFamily="18" charset="0"/>
                          <a:cs typeface="Tahoma" panose="020B0604030504040204" pitchFamily="34" charset="0"/>
                        </a:rPr>
                        <a:t>Whether any Technical Pre-Qualification criteria set by Transnet have been met.</a:t>
                      </a:r>
                      <a:endParaRPr lang="en-ZA" sz="1200" b="0" kern="1200" dirty="0">
                        <a:solidFill>
                          <a:schemeClr val="tx1"/>
                        </a:solidFill>
                        <a:effectLst/>
                        <a:latin typeface="+mn-lt"/>
                        <a:ea typeface="Times New Roman" panose="02020603050405020304" pitchFamily="18"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600"/>
                        </a:spcBef>
                        <a:spcAft>
                          <a:spcPts val="300"/>
                        </a:spcAft>
                      </a:pPr>
                      <a:endParaRPr lang="en-ZA" sz="1400" kern="1200" dirty="0">
                        <a:solidFill>
                          <a:schemeClr val="dk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1812050"/>
                  </a:ext>
                </a:extLst>
              </a:tr>
              <a:tr h="47858">
                <a:tc>
                  <a:txBody>
                    <a:bodyPr/>
                    <a:lstStyle/>
                    <a:p>
                      <a:pPr marL="0" lvl="0" indent="0" algn="just">
                        <a:lnSpc>
                          <a:spcPct val="150000"/>
                        </a:lnSpc>
                        <a:spcBef>
                          <a:spcPts val="600"/>
                        </a:spcBef>
                        <a:spcAft>
                          <a:spcPts val="600"/>
                        </a:spcAft>
                        <a:buFont typeface="Symbol" panose="05050102010706020507" pitchFamily="18" charset="2"/>
                        <a:buNone/>
                      </a:pPr>
                      <a:r>
                        <a:rPr lang="en-GB" sz="1200" b="1" dirty="0">
                          <a:solidFill>
                            <a:schemeClr val="tx1"/>
                          </a:solidFill>
                          <a:effectLst/>
                          <a:latin typeface="+mn-lt"/>
                          <a:ea typeface="Times New Roman" panose="02020603050405020304" pitchFamily="18" charset="0"/>
                          <a:cs typeface="Times New Roman" panose="02020603050405020304" pitchFamily="18" charset="0"/>
                        </a:rPr>
                        <a:t>Technical Pre-Qualification Criteria:</a:t>
                      </a:r>
                    </a:p>
                    <a:p>
                      <a:pPr marL="285750" lvl="0" indent="-285750" algn="just">
                        <a:lnSpc>
                          <a:spcPct val="150000"/>
                        </a:lnSpc>
                        <a:spcBef>
                          <a:spcPts val="600"/>
                        </a:spcBef>
                        <a:spcAft>
                          <a:spcPts val="600"/>
                        </a:spcAft>
                        <a:buFont typeface="+mj-lt"/>
                        <a:buAutoNum type="romanUcPeriod"/>
                      </a:pPr>
                      <a:r>
                        <a:rPr lang="en-GB" sz="1200" b="0" dirty="0">
                          <a:solidFill>
                            <a:schemeClr val="tx1"/>
                          </a:solidFill>
                          <a:effectLst/>
                          <a:latin typeface="+mn-lt"/>
                          <a:ea typeface="Times New Roman" panose="02020603050405020304" pitchFamily="18" charset="0"/>
                          <a:cs typeface="Times New Roman" panose="02020603050405020304" pitchFamily="18" charset="0"/>
                        </a:rPr>
                        <a:t>Legal Authority to Trade Bulk Fuel.                     </a:t>
                      </a:r>
                      <a:r>
                        <a:rPr lang="en-GB" sz="1200" b="1" dirty="0">
                          <a:solidFill>
                            <a:schemeClr val="tx1"/>
                          </a:solidFill>
                          <a:effectLst/>
                          <a:latin typeface="+mn-lt"/>
                          <a:ea typeface="Times New Roman" panose="02020603050405020304" pitchFamily="18" charset="0"/>
                          <a:cs typeface="Times New Roman" panose="02020603050405020304" pitchFamily="18" charset="0"/>
                        </a:rPr>
                        <a:t>Refer to Annexure A: Pre – Technical Evaluation Criteria</a:t>
                      </a:r>
                    </a:p>
                    <a:p>
                      <a:pPr marL="285750" lvl="0" indent="-285750" algn="just">
                        <a:lnSpc>
                          <a:spcPct val="150000"/>
                        </a:lnSpc>
                        <a:spcBef>
                          <a:spcPts val="600"/>
                        </a:spcBef>
                        <a:spcAft>
                          <a:spcPts val="600"/>
                        </a:spcAft>
                        <a:buFont typeface="+mj-lt"/>
                        <a:buAutoNum type="romanUcPeriod"/>
                      </a:pPr>
                      <a:r>
                        <a:rPr lang="en-GB" sz="1200" b="0" dirty="0">
                          <a:solidFill>
                            <a:schemeClr val="tx1"/>
                          </a:solidFill>
                          <a:effectLst/>
                          <a:latin typeface="+mn-lt"/>
                          <a:ea typeface="Times New Roman" panose="02020603050405020304" pitchFamily="18" charset="0"/>
                          <a:cs typeface="Times New Roman" panose="02020603050405020304" pitchFamily="18" charset="0"/>
                        </a:rPr>
                        <a:t>Dangerous Goods Compliance – Drivers</a:t>
                      </a:r>
                    </a:p>
                    <a:p>
                      <a:pPr marL="285750" lvl="0" indent="-285750" algn="just">
                        <a:lnSpc>
                          <a:spcPct val="150000"/>
                        </a:lnSpc>
                        <a:spcBef>
                          <a:spcPts val="600"/>
                        </a:spcBef>
                        <a:spcAft>
                          <a:spcPts val="600"/>
                        </a:spcAft>
                        <a:buFont typeface="+mj-lt"/>
                        <a:buAutoNum type="romanUcPeriod"/>
                      </a:pPr>
                      <a:r>
                        <a:rPr lang="en-GB" sz="1200" b="0" dirty="0">
                          <a:solidFill>
                            <a:schemeClr val="tx1"/>
                          </a:solidFill>
                          <a:effectLst/>
                          <a:latin typeface="+mn-lt"/>
                          <a:ea typeface="Times New Roman" panose="02020603050405020304" pitchFamily="18" charset="0"/>
                          <a:cs typeface="Times New Roman" panose="02020603050405020304" pitchFamily="18" charset="0"/>
                        </a:rPr>
                        <a:t>Dangerous Goods Compliance – Vehicle</a:t>
                      </a:r>
                    </a:p>
                    <a:p>
                      <a:pPr marL="285750" lvl="0" indent="-285750" algn="just">
                        <a:lnSpc>
                          <a:spcPct val="150000"/>
                        </a:lnSpc>
                        <a:spcBef>
                          <a:spcPts val="600"/>
                        </a:spcBef>
                        <a:spcAft>
                          <a:spcPts val="600"/>
                        </a:spcAft>
                        <a:buFont typeface="+mj-lt"/>
                        <a:buAutoNum type="romanUcPeriod"/>
                      </a:pPr>
                      <a:r>
                        <a:rPr lang="en-GB" sz="1200" b="0" dirty="0">
                          <a:solidFill>
                            <a:schemeClr val="tx1"/>
                          </a:solidFill>
                          <a:effectLst/>
                          <a:latin typeface="+mn-lt"/>
                          <a:ea typeface="Times New Roman" panose="02020603050405020304" pitchFamily="18" charset="0"/>
                          <a:cs typeface="Times New Roman" panose="02020603050405020304" pitchFamily="18" charset="0"/>
                        </a:rPr>
                        <a:t>Insurance Cover</a:t>
                      </a:r>
                    </a:p>
                    <a:p>
                      <a:pPr marL="0" lvl="0" indent="0" algn="just">
                        <a:lnSpc>
                          <a:spcPct val="150000"/>
                        </a:lnSpc>
                        <a:spcBef>
                          <a:spcPts val="600"/>
                        </a:spcBef>
                        <a:spcAft>
                          <a:spcPts val="600"/>
                        </a:spcAft>
                        <a:buFont typeface="Symbol" panose="05050102010706020507" pitchFamily="18" charset="2"/>
                        <a:buNone/>
                      </a:pPr>
                      <a:endParaRPr lang="en-GB" sz="1200" b="1"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Bef>
                          <a:spcPts val="600"/>
                        </a:spcBef>
                        <a:spcAft>
                          <a:spcPts val="300"/>
                        </a:spcAft>
                      </a:pPr>
                      <a:endParaRPr lang="en-ZA" sz="1400" kern="1200" dirty="0">
                        <a:solidFill>
                          <a:schemeClr val="dk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3081270"/>
                  </a:ext>
                </a:extLst>
              </a:tr>
            </a:tbl>
          </a:graphicData>
        </a:graphic>
      </p:graphicFrame>
      <p:sp>
        <p:nvSpPr>
          <p:cNvPr id="10" name="Rectangle 8">
            <a:extLst>
              <a:ext uri="{FF2B5EF4-FFF2-40B4-BE49-F238E27FC236}">
                <a16:creationId xmlns:a16="http://schemas.microsoft.com/office/drawing/2014/main" id="{D90E3C0C-EEFE-72FF-DF9C-A280E22E8820}"/>
              </a:ext>
            </a:extLst>
          </p:cNvPr>
          <p:cNvSpPr>
            <a:spLocks noChangeArrowheads="1"/>
          </p:cNvSpPr>
          <p:nvPr/>
        </p:nvSpPr>
        <p:spPr bwMode="auto">
          <a:xfrm>
            <a:off x="552828" y="1085377"/>
            <a:ext cx="9835510" cy="699404"/>
          </a:xfrm>
          <a:prstGeom prst="rect">
            <a:avLst/>
          </a:prstGeom>
          <a:solidFill>
            <a:srgbClr val="EEECE1"/>
          </a:solid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marL="0" marR="0" lvl="0" indent="0" algn="just"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Substantive Responsiveness:</a:t>
            </a:r>
          </a:p>
          <a:p>
            <a:pPr marL="0" marR="0" lvl="0" indent="0" algn="just"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Evaluation committee </a:t>
            </a:r>
            <a:r>
              <a:rPr kumimoji="0" lang="en-GB"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evaluates if the bid conforms to all the terms, conditions, scope and/or specifications of the bid documents without material deviation or qualification</a:t>
            </a:r>
            <a:endParaRPr kumimoji="0" lang="en-ZA"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 name="Object 1">
            <a:extLst>
              <a:ext uri="{FF2B5EF4-FFF2-40B4-BE49-F238E27FC236}">
                <a16:creationId xmlns:a16="http://schemas.microsoft.com/office/drawing/2014/main" id="{54DE3461-A78A-D95E-46CD-EEDA5AED4890}"/>
              </a:ext>
            </a:extLst>
          </p:cNvPr>
          <p:cNvGraphicFramePr>
            <a:graphicFrameLocks noChangeAspect="1"/>
          </p:cNvGraphicFramePr>
          <p:nvPr>
            <p:extLst>
              <p:ext uri="{D42A27DB-BD31-4B8C-83A1-F6EECF244321}">
                <p14:modId xmlns:p14="http://schemas.microsoft.com/office/powerpoint/2010/main" val="1371532741"/>
              </p:ext>
            </p:extLst>
          </p:nvPr>
        </p:nvGraphicFramePr>
        <p:xfrm>
          <a:off x="6713456" y="4306234"/>
          <a:ext cx="914400" cy="806450"/>
        </p:xfrm>
        <a:graphic>
          <a:graphicData uri="http://schemas.openxmlformats.org/presentationml/2006/ole">
            <mc:AlternateContent xmlns:mc="http://schemas.openxmlformats.org/markup-compatibility/2006">
              <mc:Choice xmlns:v="urn:schemas-microsoft-com:vml" Requires="v">
                <p:oleObj name="Worksheet" showAsIcon="1" r:id="rId3" imgW="914603" imgH="806585" progId="Excel.Sheet.12">
                  <p:embed/>
                </p:oleObj>
              </mc:Choice>
              <mc:Fallback>
                <p:oleObj name="Worksheet" showAsIcon="1" r:id="rId3" imgW="914603" imgH="806585" progId="Excel.Sheet.12">
                  <p:embed/>
                  <p:pic>
                    <p:nvPicPr>
                      <p:cNvPr id="2" name="Object 1">
                        <a:extLst>
                          <a:ext uri="{FF2B5EF4-FFF2-40B4-BE49-F238E27FC236}">
                            <a16:creationId xmlns:a16="http://schemas.microsoft.com/office/drawing/2014/main" id="{54DE3461-A78A-D95E-46CD-EEDA5AED4890}"/>
                          </a:ext>
                        </a:extLst>
                      </p:cNvPr>
                      <p:cNvPicPr/>
                      <p:nvPr/>
                    </p:nvPicPr>
                    <p:blipFill>
                      <a:blip r:embed="rId4"/>
                      <a:stretch>
                        <a:fillRect/>
                      </a:stretch>
                    </p:blipFill>
                    <p:spPr>
                      <a:xfrm>
                        <a:off x="6713456" y="4306234"/>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1511891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E4CC19-0AC1-B53B-CAD5-64FAB91829A5}"/>
              </a:ext>
            </a:extLst>
          </p:cNvPr>
          <p:cNvSpPr txBox="1"/>
          <p:nvPr/>
        </p:nvSpPr>
        <p:spPr>
          <a:xfrm>
            <a:off x="346364" y="429636"/>
            <a:ext cx="1047468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panose="020B0604030504040204" pitchFamily="34" charset="0"/>
              </a:rPr>
              <a:t>5.3 Technical Evaluation</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7">
            <a:extLst>
              <a:ext uri="{FF2B5EF4-FFF2-40B4-BE49-F238E27FC236}">
                <a16:creationId xmlns:a16="http://schemas.microsoft.com/office/drawing/2014/main" id="{783FBF6B-E461-C9A6-A3E1-10A300FB39C3}"/>
              </a:ext>
            </a:extLst>
          </p:cNvPr>
          <p:cNvSpPr>
            <a:spLocks noChangeArrowheads="1"/>
          </p:cNvSpPr>
          <p:nvPr/>
        </p:nvSpPr>
        <p:spPr bwMode="auto">
          <a:xfrm>
            <a:off x="472625" y="1513731"/>
            <a:ext cx="10418895" cy="523483"/>
          </a:xfrm>
          <a:prstGeom prst="rect">
            <a:avLst/>
          </a:prstGeom>
          <a:solidFill>
            <a:srgbClr val="EEECE1"/>
          </a:solidFill>
          <a:ln w="9525" algn="ctr">
            <a:solidFill>
              <a:sysClr val="windowText" lastClr="000000"/>
            </a:solidFill>
            <a:round/>
            <a:headEnd/>
            <a:tailEnd/>
          </a:ln>
        </p:spPr>
        <p:txBody>
          <a:bodyPr/>
          <a:lstStyle>
            <a:lvl1pPr defTabSz="933450">
              <a:buClr>
                <a:schemeClr val="tx2"/>
              </a:buClr>
              <a:tabLst>
                <a:tab pos="685800" algn="l"/>
                <a:tab pos="739775" algn="l"/>
              </a:tabLst>
              <a:defRPr sz="1600">
                <a:solidFill>
                  <a:schemeClr val="tx1"/>
                </a:solidFill>
                <a:latin typeface="Tahoma" panose="020B0604030504040204" pitchFamily="34" charset="0"/>
                <a:cs typeface="Tahoma" panose="020B0604030504040204" pitchFamily="34" charset="0"/>
              </a:defRPr>
            </a:lvl1pPr>
            <a:lvl2pPr marL="742950" indent="-28575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2pPr>
            <a:lvl3pPr marL="11430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3pPr>
            <a:lvl4pPr marL="16002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4pPr>
            <a:lvl5pPr marL="2057400" indent="-228600" defTabSz="933450">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5pPr>
            <a:lvl6pPr marL="25146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6pPr>
            <a:lvl7pPr marL="29718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7pPr>
            <a:lvl8pPr marL="34290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8pPr>
            <a:lvl9pPr marL="3886200" indent="-228600" defTabSz="933450" eaLnBrk="0" fontAlgn="base" hangingPunct="0">
              <a:spcBef>
                <a:spcPct val="0"/>
              </a:spcBef>
              <a:spcAft>
                <a:spcPct val="0"/>
              </a:spcAft>
              <a:buClr>
                <a:schemeClr val="accent2"/>
              </a:buClr>
              <a:buSzPct val="120000"/>
              <a:buFont typeface="Arial" panose="020B0604020202020204" pitchFamily="34" charset="0"/>
              <a:buChar char="-"/>
              <a:tabLst>
                <a:tab pos="685800" algn="l"/>
                <a:tab pos="739775" algn="l"/>
              </a:tabLst>
              <a:defRPr sz="1600">
                <a:solidFill>
                  <a:schemeClr val="tx1"/>
                </a:solidFill>
                <a:latin typeface="Tahoma" panose="020B0604030504040204" pitchFamily="34" charset="0"/>
                <a:cs typeface="Tahoma" panose="020B0604030504040204" pitchFamily="34" charset="0"/>
              </a:defRPr>
            </a:lvl9pPr>
          </a:lstStyle>
          <a:p>
            <a:pPr marL="0" marR="0" lvl="0" indent="0" algn="just"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4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Stage 2: Step 3 - </a:t>
            </a:r>
            <a:r>
              <a:rPr kumimoji="0" lang="en-US"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Technical Desktop evaluation criteria that are used to determine the competency and capability of respondents, highest scores reflect best suited respondents.</a:t>
            </a:r>
            <a:endParaRPr kumimoji="0" lang="en-ZA" alt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Table 3">
            <a:extLst>
              <a:ext uri="{FF2B5EF4-FFF2-40B4-BE49-F238E27FC236}">
                <a16:creationId xmlns:a16="http://schemas.microsoft.com/office/drawing/2014/main" id="{1D5B039A-945C-6F62-D854-29919365487A}"/>
              </a:ext>
            </a:extLst>
          </p:cNvPr>
          <p:cNvGraphicFramePr>
            <a:graphicFrameLocks noGrp="1"/>
          </p:cNvGraphicFramePr>
          <p:nvPr>
            <p:extLst>
              <p:ext uri="{D42A27DB-BD31-4B8C-83A1-F6EECF244321}">
                <p14:modId xmlns:p14="http://schemas.microsoft.com/office/powerpoint/2010/main" val="3963345886"/>
              </p:ext>
            </p:extLst>
          </p:nvPr>
        </p:nvGraphicFramePr>
        <p:xfrm>
          <a:off x="558801" y="2244113"/>
          <a:ext cx="10332720" cy="1341328"/>
        </p:xfrm>
        <a:graphic>
          <a:graphicData uri="http://schemas.openxmlformats.org/drawingml/2006/table">
            <a:tbl>
              <a:tblPr firstRow="1" firstCol="1" bandRow="1">
                <a:tableStyleId>{69CF1AB2-1976-4502-BF36-3FF5EA218861}</a:tableStyleId>
              </a:tblPr>
              <a:tblGrid>
                <a:gridCol w="6968464">
                  <a:extLst>
                    <a:ext uri="{9D8B030D-6E8A-4147-A177-3AD203B41FA5}">
                      <a16:colId xmlns:a16="http://schemas.microsoft.com/office/drawing/2014/main" val="20000"/>
                    </a:ext>
                  </a:extLst>
                </a:gridCol>
                <a:gridCol w="3364256">
                  <a:extLst>
                    <a:ext uri="{9D8B030D-6E8A-4147-A177-3AD203B41FA5}">
                      <a16:colId xmlns:a16="http://schemas.microsoft.com/office/drawing/2014/main" val="20001"/>
                    </a:ext>
                  </a:extLst>
                </a:gridCol>
              </a:tblGrid>
              <a:tr h="46087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a:lnSpc>
                          <a:spcPct val="115000"/>
                        </a:lnSpc>
                        <a:spcBef>
                          <a:spcPts val="0"/>
                        </a:spcBef>
                        <a:spcAft>
                          <a:spcPts val="0"/>
                        </a:spcAft>
                      </a:pPr>
                      <a:r>
                        <a:rPr lang="en-ZA" sz="1400" dirty="0">
                          <a:solidFill>
                            <a:schemeClr val="tx1"/>
                          </a:solidFill>
                          <a:effectLst/>
                          <a:latin typeface="+mn-lt"/>
                        </a:rPr>
                        <a:t>Technical Description </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chor="ct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15000"/>
                        </a:lnSpc>
                        <a:spcBef>
                          <a:spcPts val="0"/>
                        </a:spcBef>
                        <a:spcAft>
                          <a:spcPts val="0"/>
                        </a:spcAft>
                      </a:pPr>
                      <a:r>
                        <a:rPr lang="en-ZA" sz="1400" dirty="0">
                          <a:solidFill>
                            <a:schemeClr val="tx1"/>
                          </a:solidFill>
                          <a:effectLst/>
                          <a:latin typeface="+mn-lt"/>
                        </a:rPr>
                        <a:t>WEIGHTINGS POINTS</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chor="ctr"/>
                </a:tc>
                <a:extLst>
                  <a:ext uri="{0D108BD9-81ED-4DB2-BD59-A6C34878D82A}">
                    <a16:rowId xmlns:a16="http://schemas.microsoft.com/office/drawing/2014/main" val="10000"/>
                  </a:ext>
                </a:extLst>
              </a:tr>
              <a:tr h="2838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just">
                        <a:lnSpc>
                          <a:spcPct val="150000"/>
                        </a:lnSpc>
                        <a:spcBef>
                          <a:spcPts val="300"/>
                        </a:spcBef>
                        <a:spcAft>
                          <a:spcPts val="300"/>
                        </a:spcAft>
                        <a:tabLst>
                          <a:tab pos="291465" algn="l"/>
                        </a:tabLst>
                      </a:pPr>
                      <a:r>
                        <a:rPr lang="en-GB" sz="1400" dirty="0">
                          <a:solidFill>
                            <a:schemeClr val="tx1"/>
                          </a:solidFill>
                          <a:effectLst/>
                          <a:latin typeface="+mn-lt"/>
                        </a:rPr>
                        <a:t>Technical Desktop Questionnaire Responses (Refer to </a:t>
                      </a:r>
                      <a:r>
                        <a:rPr lang="en-GB" sz="1400" b="1" kern="1200" dirty="0">
                          <a:solidFill>
                            <a:schemeClr val="tx1"/>
                          </a:solidFill>
                          <a:effectLst/>
                          <a:latin typeface="+mn-lt"/>
                          <a:ea typeface="Times New Roman" panose="02020603050405020304" pitchFamily="18" charset="0"/>
                          <a:cs typeface="Tahoma" panose="020B0604030504040204" pitchFamily="34" charset="0"/>
                        </a:rPr>
                        <a:t>Annexure B of the </a:t>
                      </a:r>
                      <a:r>
                        <a:rPr lang="en-GB" sz="1400" b="1" kern="1200" dirty="0">
                          <a:solidFill>
                            <a:schemeClr val="dk1"/>
                          </a:solidFill>
                          <a:effectLst/>
                          <a:latin typeface="+mn-lt"/>
                          <a:ea typeface="Times New Roman" panose="02020603050405020304" pitchFamily="18" charset="0"/>
                          <a:cs typeface="Tahoma" panose="020B0604030504040204" pitchFamily="34" charset="0"/>
                        </a:rPr>
                        <a:t>RFP</a:t>
                      </a:r>
                      <a:r>
                        <a:rPr lang="en-GB" sz="1400" dirty="0">
                          <a:solidFill>
                            <a:schemeClr val="tx1"/>
                          </a:solidFill>
                          <a:effectLst/>
                          <a:latin typeface="+mn-lt"/>
                        </a:rPr>
                        <a:t>)</a:t>
                      </a:r>
                      <a:endParaRPr lang="en-ZA" sz="1400" b="0" dirty="0">
                        <a:solidFill>
                          <a:schemeClr val="tx1"/>
                        </a:solidFill>
                        <a:effectLst/>
                        <a:latin typeface="+mn-lt"/>
                        <a:ea typeface="Times New Roman" panose="02020603050405020304" pitchFamily="18" charset="0"/>
                        <a:cs typeface="Times New Roman" panose="02020603050405020304" pitchFamily="18" charset="0"/>
                      </a:endParaRPr>
                    </a:p>
                  </a:txBody>
                  <a:tcPr marL="55721" marR="55721" marT="0" marB="0">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Bef>
                          <a:spcPts val="600"/>
                        </a:spcBef>
                        <a:spcAft>
                          <a:spcPts val="300"/>
                        </a:spcAft>
                      </a:pPr>
                      <a:r>
                        <a:rPr lang="en-GB" sz="1400" dirty="0">
                          <a:solidFill>
                            <a:schemeClr val="tx1"/>
                          </a:solidFill>
                          <a:effectLst/>
                          <a:latin typeface="+mn-lt"/>
                        </a:rPr>
                        <a:t>80</a:t>
                      </a:r>
                      <a:endParaRPr lang="en-ZA" sz="1400" b="0" dirty="0">
                        <a:solidFill>
                          <a:schemeClr val="tx1"/>
                        </a:solidFill>
                        <a:effectLst/>
                        <a:latin typeface="+mn-lt"/>
                        <a:ea typeface="Times New Roman" panose="02020603050405020304" pitchFamily="18" charset="0"/>
                        <a:cs typeface="Times New Roman" panose="02020603050405020304" pitchFamily="18" charset="0"/>
                      </a:endParaRPr>
                    </a:p>
                  </a:txBody>
                  <a:tcPr marL="55721" marR="55721" marT="0" marB="0">
                    <a:noFill/>
                  </a:tcPr>
                </a:tc>
                <a:extLst>
                  <a:ext uri="{0D108BD9-81ED-4DB2-BD59-A6C34878D82A}">
                    <a16:rowId xmlns:a16="http://schemas.microsoft.com/office/drawing/2014/main" val="10001"/>
                  </a:ext>
                </a:extLst>
              </a:tr>
              <a:tr h="2838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15000"/>
                        </a:lnSpc>
                        <a:spcBef>
                          <a:spcPts val="0"/>
                        </a:spcBef>
                        <a:spcAft>
                          <a:spcPts val="0"/>
                        </a:spcAft>
                        <a:buClrTx/>
                        <a:buSzTx/>
                        <a:buFontTx/>
                        <a:buNone/>
                        <a:tabLst/>
                        <a:defRPr/>
                      </a:pPr>
                      <a:r>
                        <a:rPr lang="en-ZA" sz="1400" dirty="0">
                          <a:solidFill>
                            <a:schemeClr val="tx1"/>
                          </a:solidFill>
                          <a:effectLst/>
                          <a:latin typeface="+mn-lt"/>
                        </a:rPr>
                        <a:t>Total</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15000"/>
                        </a:lnSpc>
                        <a:spcBef>
                          <a:spcPts val="0"/>
                        </a:spcBef>
                        <a:spcAft>
                          <a:spcPts val="0"/>
                        </a:spcAft>
                      </a:pPr>
                      <a:r>
                        <a:rPr lang="en-US" sz="1400" dirty="0">
                          <a:solidFill>
                            <a:schemeClr val="tx1"/>
                          </a:solidFill>
                          <a:effectLst/>
                          <a:latin typeface="+mn-lt"/>
                        </a:rPr>
                        <a:t>100</a:t>
                      </a:r>
                      <a:endParaRPr lang="en-ZA" sz="1400" b="1" dirty="0">
                        <a:solidFill>
                          <a:schemeClr val="tx1"/>
                        </a:solidFill>
                        <a:effectLst/>
                        <a:latin typeface="+mn-lt"/>
                        <a:ea typeface="Tahoma" panose="020B0604030504040204" pitchFamily="34" charset="0"/>
                        <a:cs typeface="Tahoma" panose="020B0604030504040204" pitchFamily="34" charset="0"/>
                      </a:endParaRPr>
                    </a:p>
                  </a:txBody>
                  <a:tcPr marL="15378" marR="15378" marT="0" marB="0">
                    <a:noFill/>
                  </a:tcPr>
                </a:tc>
                <a:extLst>
                  <a:ext uri="{0D108BD9-81ED-4DB2-BD59-A6C34878D82A}">
                    <a16:rowId xmlns:a16="http://schemas.microsoft.com/office/drawing/2014/main" val="10002"/>
                  </a:ext>
                </a:extLst>
              </a:tr>
            </a:tbl>
          </a:graphicData>
        </a:graphic>
      </p:graphicFrame>
      <p:pic>
        <p:nvPicPr>
          <p:cNvPr id="5" name="Picture 2" descr="http://rlv.zcache.co.uk/cut_scissors_icon_postcard-p239060956633448581envli_400.jpg">
            <a:extLst>
              <a:ext uri="{FF2B5EF4-FFF2-40B4-BE49-F238E27FC236}">
                <a16:creationId xmlns:a16="http://schemas.microsoft.com/office/drawing/2014/main" id="{8D6B4A0E-491E-FABB-10C8-CAD23A725BAD}"/>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l="3499" t="37912" r="3264" b="39645"/>
          <a:stretch>
            <a:fillRect/>
          </a:stretch>
        </p:blipFill>
        <p:spPr bwMode="auto">
          <a:xfrm>
            <a:off x="638966" y="4024607"/>
            <a:ext cx="8675153" cy="827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7">
            <a:extLst>
              <a:ext uri="{FF2B5EF4-FFF2-40B4-BE49-F238E27FC236}">
                <a16:creationId xmlns:a16="http://schemas.microsoft.com/office/drawing/2014/main" id="{CE25A2AF-95AB-1BF9-F112-7CFC7DAAEA25}"/>
              </a:ext>
            </a:extLst>
          </p:cNvPr>
          <p:cNvSpPr/>
          <p:nvPr>
            <p:custDataLst>
              <p:tags r:id="rId2"/>
            </p:custDataLst>
          </p:nvPr>
        </p:nvSpPr>
        <p:spPr bwMode="auto">
          <a:xfrm>
            <a:off x="1840190" y="4710591"/>
            <a:ext cx="2486781" cy="283224"/>
          </a:xfrm>
          <a:prstGeom prst="roundRect">
            <a:avLst/>
          </a:prstGeom>
          <a:solidFill>
            <a:sysClr val="window" lastClr="FFFFFF"/>
          </a:solidFill>
          <a:ln w="25400" cap="flat" cmpd="sng" algn="ctr">
            <a:solidFill>
              <a:srgbClr val="000000"/>
            </a:solidFill>
            <a:prstDash val="solid"/>
            <a:round/>
            <a:headEnd type="none" w="med" len="med"/>
            <a:tailEnd type="none" w="med" len="med"/>
          </a:ln>
          <a:effectLst/>
        </p:spPr>
        <p:txBody>
          <a:bodyPr lIns="72578" tIns="0" rIns="0" bIns="0"/>
          <a:lstStyle/>
          <a:p>
            <a:pPr marL="0" marR="0" lvl="0" indent="0" algn="l" defTabSz="740899" rtl="0" eaLnBrk="1" fontAlgn="auto" latinLnBrk="0" hangingPunct="1">
              <a:lnSpc>
                <a:spcPct val="100000"/>
              </a:lnSpc>
              <a:spcBef>
                <a:spcPts val="0"/>
              </a:spcBef>
              <a:spcAft>
                <a:spcPts val="0"/>
              </a:spcAft>
              <a:buClrTx/>
              <a:buSzTx/>
              <a:buFontTx/>
              <a:buNone/>
              <a:tabLst/>
              <a:defRPr/>
            </a:pPr>
            <a:r>
              <a:rPr kumimoji="0" lang="en-US" sz="1463" b="1" i="0" u="none" strike="noStrike" kern="0" cap="none" spc="0" normalizeH="0" baseline="0" noProof="0" dirty="0">
                <a:ln>
                  <a:noFill/>
                </a:ln>
                <a:solidFill>
                  <a:srgbClr val="000000"/>
                </a:solidFill>
                <a:effectLst/>
                <a:uLnTx/>
                <a:uFillTx/>
                <a:latin typeface="Tahoma"/>
                <a:ea typeface="+mn-ea"/>
                <a:cs typeface="+mn-cs"/>
              </a:rPr>
              <a:t>Threshold 80 points </a:t>
            </a:r>
            <a:endParaRPr kumimoji="0" lang="en-ZA" sz="1463" b="1" i="0" u="none" strike="noStrike" kern="0" cap="none" spc="0" normalizeH="0" baseline="0" noProof="0" dirty="0">
              <a:ln>
                <a:noFill/>
              </a:ln>
              <a:solidFill>
                <a:srgbClr val="000000"/>
              </a:solidFill>
              <a:effectLst/>
              <a:uLnTx/>
              <a:uFillTx/>
              <a:latin typeface="Tahoma"/>
              <a:ea typeface="+mn-ea"/>
              <a:cs typeface="+mn-cs"/>
            </a:endParaRPr>
          </a:p>
        </p:txBody>
      </p:sp>
      <p:sp>
        <p:nvSpPr>
          <p:cNvPr id="8" name="TextBox 7">
            <a:extLst>
              <a:ext uri="{FF2B5EF4-FFF2-40B4-BE49-F238E27FC236}">
                <a16:creationId xmlns:a16="http://schemas.microsoft.com/office/drawing/2014/main" id="{D9767189-941D-2889-8584-493E85282CD6}"/>
              </a:ext>
            </a:extLst>
          </p:cNvPr>
          <p:cNvSpPr txBox="1"/>
          <p:nvPr/>
        </p:nvSpPr>
        <p:spPr>
          <a:xfrm>
            <a:off x="-679797" y="5384298"/>
            <a:ext cx="11907520" cy="307777"/>
          </a:xfrm>
          <a:prstGeom prst="rect">
            <a:avLst/>
          </a:prstGeom>
          <a:noFill/>
        </p:spPr>
        <p:txBody>
          <a:bodyPr wrap="square">
            <a:spAutoFit/>
          </a:bodyPr>
          <a:lstStyle/>
          <a:p>
            <a:pPr marL="0" marR="0" lvl="0" indent="0" algn="ctr" defTabSz="914400" rtl="0" eaLnBrk="1" fontAlgn="base" latinLnBrk="0" hangingPunct="1">
              <a:lnSpc>
                <a:spcPct val="100000"/>
              </a:lnSpc>
              <a:spcBef>
                <a:spcPts val="500"/>
              </a:spcBef>
              <a:spcAft>
                <a:spcPts val="500"/>
              </a:spcAft>
              <a:buClrTx/>
              <a:buSzTx/>
              <a:buFontTx/>
              <a:buNone/>
              <a:tabLst/>
              <a:defRPr/>
            </a:pPr>
            <a:r>
              <a:rPr kumimoji="0" lang="en-ZA" sz="1400" b="1" i="0" u="none" strike="noStrike" kern="1200" cap="none" spc="0" normalizeH="0" baseline="0" noProof="0" dirty="0">
                <a:ln>
                  <a:noFill/>
                </a:ln>
                <a:solidFill>
                  <a:srgbClr val="000000"/>
                </a:solidFill>
                <a:effectLst/>
                <a:uLnTx/>
                <a:uFillTx/>
                <a:ea typeface="+mn-ea"/>
                <a:cs typeface="+mn-cs"/>
              </a:rPr>
              <a:t>Bidder to Achieve a Minimum Threshold of 80 out of 100 points in Stage 2: Step 3 to</a:t>
            </a:r>
            <a:r>
              <a:rPr kumimoji="0" lang="en-US" sz="1400" b="1" i="0" u="none" strike="noStrike" kern="1200" cap="none" spc="0" normalizeH="0" baseline="0" noProof="0" dirty="0">
                <a:ln>
                  <a:noFill/>
                </a:ln>
                <a:solidFill>
                  <a:srgbClr val="000000"/>
                </a:solidFill>
                <a:effectLst/>
                <a:uLnTx/>
                <a:uFillTx/>
                <a:ea typeface="+mn-ea"/>
                <a:cs typeface="+mn-cs"/>
              </a:rPr>
              <a:t> proceed to Stage 3: Step 4</a:t>
            </a:r>
          </a:p>
        </p:txBody>
      </p:sp>
    </p:spTree>
    <p:extLst>
      <p:ext uri="{BB962C8B-B14F-4D97-AF65-F5344CB8AC3E}">
        <p14:creationId xmlns:p14="http://schemas.microsoft.com/office/powerpoint/2010/main" val="743741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FABA1-113B-61EA-70FE-49D0F6F71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94159-7853-6F00-90AF-CF168D62058E}"/>
              </a:ext>
            </a:extLst>
          </p:cNvPr>
          <p:cNvSpPr>
            <a:spLocks noGrp="1"/>
          </p:cNvSpPr>
          <p:nvPr>
            <p:ph type="title"/>
          </p:nvPr>
        </p:nvSpPr>
        <p:spPr>
          <a:xfrm>
            <a:off x="413128" y="253656"/>
            <a:ext cx="10879873" cy="762000"/>
          </a:xfrm>
        </p:spPr>
        <p:txBody>
          <a:bodyPr vert="horz" lIns="0" tIns="0" rIns="0" bIns="0" rtlCol="0" anchor="ctr">
            <a:noAutofit/>
          </a:bodyPr>
          <a:lstStyle/>
          <a:p>
            <a:r>
              <a:rPr lang="en-GB" dirty="0">
                <a:latin typeface="+mn-lt"/>
              </a:rPr>
              <a:t>6. Technical Evaluation Criteria</a:t>
            </a:r>
          </a:p>
        </p:txBody>
      </p:sp>
      <p:grpSp>
        <p:nvGrpSpPr>
          <p:cNvPr id="3" name="Group 2">
            <a:extLst>
              <a:ext uri="{FF2B5EF4-FFF2-40B4-BE49-F238E27FC236}">
                <a16:creationId xmlns:a16="http://schemas.microsoft.com/office/drawing/2014/main" id="{AA4E0653-3CD9-13EF-2B5B-D1EC95787F73}"/>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9CFCD222-6B47-94C5-BA5A-CACB6A298569}"/>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025AF242-6F98-B985-B14A-C0927E65C689}"/>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a:t>
              </a:r>
              <a:r>
                <a:rPr lang="en-US" altLang="en-US" sz="1200" b="1" kern="0" dirty="0">
                  <a:solidFill>
                    <a:srgbClr val="FFFFFF"/>
                  </a:solidFill>
                  <a:latin typeface="Tahoma"/>
                  <a:ea typeface="Tahoma" panose="020B0604030504040204" pitchFamily="34" charset="0"/>
                </a:rPr>
                <a:t>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B31A1399-B52F-FCBC-AE84-E625C89BA162}"/>
              </a:ext>
            </a:extLst>
          </p:cNvPr>
          <p:cNvGraphicFramePr>
            <a:graphicFrameLocks noGrp="1"/>
          </p:cNvGraphicFramePr>
          <p:nvPr>
            <p:extLst>
              <p:ext uri="{D42A27DB-BD31-4B8C-83A1-F6EECF244321}">
                <p14:modId xmlns:p14="http://schemas.microsoft.com/office/powerpoint/2010/main" val="4154358020"/>
              </p:ext>
            </p:extLst>
          </p:nvPr>
        </p:nvGraphicFramePr>
        <p:xfrm>
          <a:off x="245327" y="1671454"/>
          <a:ext cx="11475618" cy="4730750"/>
        </p:xfrm>
        <a:graphic>
          <a:graphicData uri="http://schemas.openxmlformats.org/drawingml/2006/table">
            <a:tbl>
              <a:tblPr firstRow="1" bandRow="1">
                <a:tableStyleId>{616DA210-FB5B-4158-B5E0-FEB733F419BA}</a:tableStyleId>
              </a:tblPr>
              <a:tblGrid>
                <a:gridCol w="737885">
                  <a:extLst>
                    <a:ext uri="{9D8B030D-6E8A-4147-A177-3AD203B41FA5}">
                      <a16:colId xmlns:a16="http://schemas.microsoft.com/office/drawing/2014/main" val="2443384948"/>
                    </a:ext>
                  </a:extLst>
                </a:gridCol>
                <a:gridCol w="250794">
                  <a:extLst>
                    <a:ext uri="{9D8B030D-6E8A-4147-A177-3AD203B41FA5}">
                      <a16:colId xmlns:a16="http://schemas.microsoft.com/office/drawing/2014/main" val="3126618647"/>
                    </a:ext>
                  </a:extLst>
                </a:gridCol>
                <a:gridCol w="1337573">
                  <a:extLst>
                    <a:ext uri="{9D8B030D-6E8A-4147-A177-3AD203B41FA5}">
                      <a16:colId xmlns:a16="http://schemas.microsoft.com/office/drawing/2014/main" val="1413224890"/>
                    </a:ext>
                  </a:extLst>
                </a:gridCol>
                <a:gridCol w="3446107">
                  <a:extLst>
                    <a:ext uri="{9D8B030D-6E8A-4147-A177-3AD203B41FA5}">
                      <a16:colId xmlns:a16="http://schemas.microsoft.com/office/drawing/2014/main" val="1385427853"/>
                    </a:ext>
                  </a:extLst>
                </a:gridCol>
                <a:gridCol w="770962">
                  <a:extLst>
                    <a:ext uri="{9D8B030D-6E8A-4147-A177-3AD203B41FA5}">
                      <a16:colId xmlns:a16="http://schemas.microsoft.com/office/drawing/2014/main" val="2209337492"/>
                    </a:ext>
                  </a:extLst>
                </a:gridCol>
                <a:gridCol w="4932297">
                  <a:extLst>
                    <a:ext uri="{9D8B030D-6E8A-4147-A177-3AD203B41FA5}">
                      <a16:colId xmlns:a16="http://schemas.microsoft.com/office/drawing/2014/main" val="3151113547"/>
                    </a:ext>
                  </a:extLst>
                </a:gridCol>
              </a:tblGrid>
              <a:tr h="768409">
                <a:tc>
                  <a:txBody>
                    <a:bodyPr/>
                    <a:lstStyle/>
                    <a:p>
                      <a:pPr algn="ctr" fontAlgn="ctr">
                        <a:buNone/>
                      </a:pPr>
                      <a:r>
                        <a:rPr lang="en-ZA" sz="1100" b="1" i="0" u="none" strike="noStrike" dirty="0">
                          <a:solidFill>
                            <a:srgbClr val="000000"/>
                          </a:solidFill>
                          <a:effectLst/>
                          <a:latin typeface="Tahoma" panose="020B0604030504040204" pitchFamily="34" charset="0"/>
                        </a:rPr>
                        <a:t>Element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Transnet Minimum Technical Requirements</a:t>
                      </a:r>
                    </a:p>
                  </a:txBody>
                  <a:tcPr marL="6350" marR="6350" marT="6350" marB="0" anchor="ctr">
                    <a:cell3D prstMaterial="dkEdge">
                      <a:bevel prst="artDeco"/>
                      <a:lightRig rig="flood" dir="t"/>
                    </a:cell3D>
                  </a:tcPr>
                </a:tc>
                <a:tc>
                  <a:txBody>
                    <a:bodyPr/>
                    <a:lstStyle/>
                    <a:p>
                      <a:pPr algn="ctr" fontAlgn="ctr">
                        <a:buNone/>
                      </a:pPr>
                      <a:r>
                        <a:rPr lang="en-GB" sz="1100" b="1" i="0" u="none" strike="noStrike" dirty="0">
                          <a:solidFill>
                            <a:srgbClr val="000000"/>
                          </a:solidFill>
                          <a:effectLst/>
                          <a:latin typeface="Tahoma" panose="020B0604030504040204" pitchFamily="34" charset="0"/>
                        </a:rPr>
                        <a:t>Proof of Evidence Required[Reference appendix where evidence is contained]</a:t>
                      </a: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Methodology</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813155">
                <a:tc>
                  <a:txBody>
                    <a:bodyPr/>
                    <a:lstStyle/>
                    <a:p>
                      <a:pPr algn="l" fontAlgn="ctr">
                        <a:lnSpc>
                          <a:spcPct val="150000"/>
                        </a:lnSpc>
                        <a:buNone/>
                      </a:pPr>
                      <a:r>
                        <a:rPr lang="en-ZA" sz="1000" b="1" i="0" u="none" strike="noStrike" dirty="0">
                          <a:solidFill>
                            <a:srgbClr val="000000"/>
                          </a:solidFill>
                          <a:effectLst/>
                          <a:latin typeface="Tahoma" panose="020B0604030504040204" pitchFamily="34" charset="0"/>
                        </a:rPr>
                        <a:t>1. Capacity to Supply</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1.1</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Capacity to supply Diesel [50ppm, 10ppm where available] minimum 2 million litres per month</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Signed confirmation letter on the official letterhead of an oil company or licensed importer confirming the bidder’s ability to supply a minimum of 2 000 000 (two million) litres per month; or, where the bidder is a manufacturer, a signed confirmation letter on the bidder’s official company letterhead confirming the ability to supply a minimum of 2 000 000 litres per month.</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1" i="0" u="none" strike="noStrike" dirty="0">
                          <a:solidFill>
                            <a:srgbClr val="000000"/>
                          </a:solidFill>
                          <a:effectLst/>
                          <a:latin typeface="Tahoma" panose="020B0604030504040204" pitchFamily="34" charset="0"/>
                        </a:rPr>
                        <a:t>Note: Where the signed confirmation letter is issued by a licensed importer, the importer must explicitly confirm that they are a regular importer into South Africa, including details of the ports of entry utilised and the storage terminals through which imports have historically been conducted. Failure to include these details shall result in the confirmation letter being deemed non-responsive and invalid, and the bidder will score zero (0) points for this criterion.</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30</a:t>
                      </a:r>
                    </a:p>
                  </a:txBody>
                  <a:tcPr marL="0" marR="0" marT="0" marB="0" anchor="ctr">
                    <a:cell3D prstMaterial="dkEdge">
                      <a:bevel prst="artDeco"/>
                      <a:lightRig rig="flood" dir="t"/>
                    </a:cell3D>
                  </a:tcPr>
                </a:tc>
                <a:tc>
                  <a:txBody>
                    <a:bodyPr/>
                    <a:lstStyle/>
                    <a:p>
                      <a:pPr algn="l" fontAlgn="ctr">
                        <a:buNone/>
                      </a:pPr>
                      <a:r>
                        <a:rPr lang="en-GB" sz="1000" b="0" i="0" u="none" strike="noStrike" dirty="0">
                          <a:solidFill>
                            <a:srgbClr val="000000"/>
                          </a:solidFill>
                          <a:effectLst/>
                          <a:latin typeface="Tahoma" panose="020B0604030504040204" pitchFamily="34" charset="0"/>
                        </a:rPr>
                        <a:t>30 points = Signed confirmation letter on the official letterhead of an oil company or licensed importer confirming the bidder’s ability to supply more than 2 000 000 (two million) litres per month; or, where the bidder is a manufacturer, a signed confirmation letter on the bidder’s official company letterhead confirming the ability to supply more than 2 000 000 (two million) litres per month.</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20 points = Signed confirmation letter on the official letterhead of an oil company or licensed importer confirming the bidder’s ability to supply between 1 500 001 (one million five hundred thousand and one) and 2 000 000 (two million) litres per month; or, where the bidder is a manufacturer, a signed confirmation letter on the bidder’s official company letterhead confirming the ability to supply between 1 500 001 and 2 000 000 litres per month.</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10 points = Signed confirmation letter on the official letterhead of an oil company or licensed importer confirming the bidder’s ability to supply 1 000 001 (one million and one) to 1 500 000 (one point five million) litres per month; or, where the bidder is a manufacturer, a signed confirmation letter on the bidder’s official company letterhead confirming the ability to supply between 1 000 001 and 1 500 000 litres per month.</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0 point = No signed confirmation letter submitted; or letter not on official company letterhead; or confirmation letter does not reflect the minimum required capacity of 1 000 000 litres per month.</a:t>
                      </a:r>
                      <a:br>
                        <a:rPr lang="en-GB" sz="1000" b="0" i="0" u="none" strike="noStrike" dirty="0">
                          <a:solidFill>
                            <a:srgbClr val="000000"/>
                          </a:solidFill>
                          <a:effectLst/>
                          <a:latin typeface="Tahoma" panose="020B0604030504040204" pitchFamily="34" charset="0"/>
                        </a:rPr>
                      </a:b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862843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084DE-ABBB-0847-3857-89639B3BD5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16882-F118-FCCB-60E0-EFE966038A5C}"/>
              </a:ext>
            </a:extLst>
          </p:cNvPr>
          <p:cNvSpPr>
            <a:spLocks noGrp="1"/>
          </p:cNvSpPr>
          <p:nvPr>
            <p:ph type="title"/>
          </p:nvPr>
        </p:nvSpPr>
        <p:spPr>
          <a:xfrm>
            <a:off x="435061" y="236022"/>
            <a:ext cx="10879873" cy="762000"/>
          </a:xfrm>
        </p:spPr>
        <p:txBody>
          <a:bodyPr vert="horz" lIns="0" tIns="0" rIns="0" bIns="0" rtlCol="0" anchor="ctr">
            <a:noAutofit/>
          </a:bodyPr>
          <a:lstStyle/>
          <a:p>
            <a:r>
              <a:rPr lang="en-GB" dirty="0">
                <a:latin typeface="+mn-lt"/>
              </a:rPr>
              <a:t>6. Technical Evaluation Criteria (Continued)</a:t>
            </a:r>
          </a:p>
        </p:txBody>
      </p:sp>
      <p:grpSp>
        <p:nvGrpSpPr>
          <p:cNvPr id="3" name="Group 2">
            <a:extLst>
              <a:ext uri="{FF2B5EF4-FFF2-40B4-BE49-F238E27FC236}">
                <a16:creationId xmlns:a16="http://schemas.microsoft.com/office/drawing/2014/main" id="{FB4196A5-CC3D-4D54-6BDA-AF26A4CE0DEA}"/>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9E92E974-8804-EBF8-C7EB-E00E2D5CF5EF}"/>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5D2D1C43-A786-E10B-EE7E-A3A124F6A903}"/>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5BEE0241-3A82-495C-5B05-17150B1DE97B}"/>
              </a:ext>
            </a:extLst>
          </p:cNvPr>
          <p:cNvGraphicFramePr>
            <a:graphicFrameLocks noGrp="1"/>
          </p:cNvGraphicFramePr>
          <p:nvPr>
            <p:extLst>
              <p:ext uri="{D42A27DB-BD31-4B8C-83A1-F6EECF244321}">
                <p14:modId xmlns:p14="http://schemas.microsoft.com/office/powerpoint/2010/main" val="945789798"/>
              </p:ext>
            </p:extLst>
          </p:nvPr>
        </p:nvGraphicFramePr>
        <p:xfrm>
          <a:off x="291617" y="1607190"/>
          <a:ext cx="11336965" cy="4992090"/>
        </p:xfrm>
        <a:graphic>
          <a:graphicData uri="http://schemas.openxmlformats.org/drawingml/2006/table">
            <a:tbl>
              <a:tblPr firstRow="1" bandRow="1">
                <a:tableStyleId>{616DA210-FB5B-4158-B5E0-FEB733F419BA}</a:tableStyleId>
              </a:tblPr>
              <a:tblGrid>
                <a:gridCol w="2254108">
                  <a:extLst>
                    <a:ext uri="{9D8B030D-6E8A-4147-A177-3AD203B41FA5}">
                      <a16:colId xmlns:a16="http://schemas.microsoft.com/office/drawing/2014/main" val="2443384948"/>
                    </a:ext>
                  </a:extLst>
                </a:gridCol>
                <a:gridCol w="382629">
                  <a:extLst>
                    <a:ext uri="{9D8B030D-6E8A-4147-A177-3AD203B41FA5}">
                      <a16:colId xmlns:a16="http://schemas.microsoft.com/office/drawing/2014/main" val="3126618647"/>
                    </a:ext>
                  </a:extLst>
                </a:gridCol>
                <a:gridCol w="1384748">
                  <a:extLst>
                    <a:ext uri="{9D8B030D-6E8A-4147-A177-3AD203B41FA5}">
                      <a16:colId xmlns:a16="http://schemas.microsoft.com/office/drawing/2014/main" val="1413224890"/>
                    </a:ext>
                  </a:extLst>
                </a:gridCol>
                <a:gridCol w="3842607">
                  <a:extLst>
                    <a:ext uri="{9D8B030D-6E8A-4147-A177-3AD203B41FA5}">
                      <a16:colId xmlns:a16="http://schemas.microsoft.com/office/drawing/2014/main" val="1385427853"/>
                    </a:ext>
                  </a:extLst>
                </a:gridCol>
                <a:gridCol w="730707">
                  <a:extLst>
                    <a:ext uri="{9D8B030D-6E8A-4147-A177-3AD203B41FA5}">
                      <a16:colId xmlns:a16="http://schemas.microsoft.com/office/drawing/2014/main" val="2209337492"/>
                    </a:ext>
                  </a:extLst>
                </a:gridCol>
                <a:gridCol w="2742166">
                  <a:extLst>
                    <a:ext uri="{9D8B030D-6E8A-4147-A177-3AD203B41FA5}">
                      <a16:colId xmlns:a16="http://schemas.microsoft.com/office/drawing/2014/main" val="3151113547"/>
                    </a:ext>
                  </a:extLst>
                </a:gridCol>
              </a:tblGrid>
              <a:tr h="0">
                <a:tc>
                  <a:txBody>
                    <a:bodyPr/>
                    <a:lstStyle/>
                    <a:p>
                      <a:pPr algn="ctr" fontAlgn="ctr">
                        <a:buNone/>
                      </a:pPr>
                      <a:r>
                        <a:rPr lang="en-ZA" sz="1100" b="1" i="0" u="none" strike="noStrike" dirty="0">
                          <a:solidFill>
                            <a:srgbClr val="000000"/>
                          </a:solidFill>
                          <a:effectLst/>
                          <a:latin typeface="Tahoma" panose="020B0604030504040204" pitchFamily="34" charset="0"/>
                        </a:rPr>
                        <a:t>Element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Transnet Minimum Technical Requirements</a:t>
                      </a:r>
                    </a:p>
                  </a:txBody>
                  <a:tcPr marL="6350" marR="6350" marT="6350" marB="0" anchor="ctr">
                    <a:cell3D prstMaterial="dkEdge">
                      <a:bevel prst="artDeco"/>
                      <a:lightRig rig="flood" dir="t"/>
                    </a:cell3D>
                  </a:tcPr>
                </a:tc>
                <a:tc>
                  <a:txBody>
                    <a:bodyPr/>
                    <a:lstStyle/>
                    <a:p>
                      <a:pPr algn="ctr" fontAlgn="ctr">
                        <a:buNone/>
                      </a:pPr>
                      <a:r>
                        <a:rPr lang="en-GB" sz="1100" b="1" i="0" u="none" strike="noStrike" dirty="0">
                          <a:solidFill>
                            <a:srgbClr val="000000"/>
                          </a:solidFill>
                          <a:effectLst/>
                          <a:latin typeface="Tahoma" panose="020B0604030504040204" pitchFamily="34" charset="0"/>
                        </a:rPr>
                        <a:t>Proof of Evidence Required[Reference appendix where evidence is contained]</a:t>
                      </a: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Methodology</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4147540">
                <a:tc>
                  <a:txBody>
                    <a:bodyPr/>
                    <a:lstStyle/>
                    <a:p>
                      <a:pPr algn="l" fontAlgn="ctr">
                        <a:lnSpc>
                          <a:spcPct val="150000"/>
                        </a:lnSpc>
                        <a:buNone/>
                      </a:pPr>
                      <a:r>
                        <a:rPr lang="en-GB" sz="1000" b="1" i="0" u="none" strike="noStrike" dirty="0">
                          <a:solidFill>
                            <a:srgbClr val="000000"/>
                          </a:solidFill>
                          <a:effectLst/>
                          <a:latin typeface="Tahoma" panose="020B0604030504040204" pitchFamily="34" charset="0"/>
                        </a:rPr>
                        <a:t>2. Company Experience:</a:t>
                      </a:r>
                    </a:p>
                    <a:p>
                      <a:pPr algn="l" fontAlgn="ctr">
                        <a:lnSpc>
                          <a:spcPct val="150000"/>
                        </a:lnSpc>
                        <a:buNone/>
                      </a:pPr>
                      <a:r>
                        <a:rPr lang="en-GB" sz="1000" b="0" i="0" u="none" strike="noStrike" dirty="0">
                          <a:solidFill>
                            <a:srgbClr val="000000"/>
                          </a:solidFill>
                          <a:effectLst/>
                          <a:latin typeface="Tahoma" panose="020B0604030504040204" pitchFamily="34" charset="0"/>
                        </a:rPr>
                        <a:t>Note: Bidders may submit one (1) reference letter from a current or previous client for use across one or more sub‑criteria under Section 2 (sub‑criteria 2.1, 2.2 and/or 2.3), provided the letter clearly and separately meets the requirements of each applicable sub‑criterion in this RFP. It is the bidder’s responsibility to ensure the reference letter includes all required information, including contract start and end dates (or confirmation of an ongoing contract), monthly bulk fuel volumes supplied, and customer satisfaction ratings (where applicable), in the prescribed format.</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2.1</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Company experience in supplying bulk fuel, measured as the cumulative number of years during which the bidder has supplied bulk petroleum products (e.g. diesel or petrol) to commercial, industrial, or institutional clients.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Signed reference letter(s) from the bidder’s current and/or previous clients demonstrating that the bidder has supplied bulk fuel within the last seven (7) years, calculated from the date of issue of this RFP. The reference letter(s) must, amongst other relevant details, clearly indicate the start date and end date of the supply period. NB: Bidders are advised that Transnet will calculate the cumulative number of years during which the bidder has supplied and/or is currently supplying bulk fuel, based on the submitted reference letter(s), in order to determine the number of points to be allocated. Overlapping periods will not be counted more than once. The reference letter must be on the client’s official letterhead and must include: company name, the position of the contact person, phone number, duration of supply of bulk fuel services provided, as well as the start date and end date of the contract period (or a clear indication if the contract is ongoing).</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15</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buNone/>
                      </a:pPr>
                      <a:r>
                        <a:rPr lang="en-GB" sz="1000" b="0" i="0" u="none" strike="noStrike" dirty="0">
                          <a:solidFill>
                            <a:srgbClr val="000000"/>
                          </a:solidFill>
                          <a:effectLst/>
                          <a:latin typeface="Tahoma" panose="020B0604030504040204" pitchFamily="34" charset="0"/>
                        </a:rPr>
                        <a:t>15 points shall be awarded for contracts from previous or current clients with a duration of five (5) years or longer.</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10 points shall be awarded for contracts from previous or current clients with a duration of four (4) years but less than five (5) years.</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5 points shall be awarded for contracts from previous or current clients with a duration of two (2) years but less than four (4) years</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0 point shall be awarded for contracts from previous or current clients with a duration of less than two (2) years.</a:t>
                      </a: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2470950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F56EB-CB1A-47D2-C169-D5737D00A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326F14-ADB8-E446-BB88-8DA505CC7E04}"/>
              </a:ext>
            </a:extLst>
          </p:cNvPr>
          <p:cNvSpPr>
            <a:spLocks noGrp="1"/>
          </p:cNvSpPr>
          <p:nvPr>
            <p:ph type="title"/>
          </p:nvPr>
        </p:nvSpPr>
        <p:spPr>
          <a:xfrm>
            <a:off x="435061" y="253656"/>
            <a:ext cx="10879873" cy="762000"/>
          </a:xfrm>
        </p:spPr>
        <p:txBody>
          <a:bodyPr vert="horz" lIns="0" tIns="0" rIns="0" bIns="0" rtlCol="0" anchor="ctr">
            <a:noAutofit/>
          </a:bodyPr>
          <a:lstStyle/>
          <a:p>
            <a:r>
              <a:rPr lang="en-GB" dirty="0">
                <a:latin typeface="+mn-lt"/>
              </a:rPr>
              <a:t>6. Technical Evaluation Criteria (Continued)</a:t>
            </a:r>
          </a:p>
        </p:txBody>
      </p:sp>
      <p:grpSp>
        <p:nvGrpSpPr>
          <p:cNvPr id="3" name="Group 2">
            <a:extLst>
              <a:ext uri="{FF2B5EF4-FFF2-40B4-BE49-F238E27FC236}">
                <a16:creationId xmlns:a16="http://schemas.microsoft.com/office/drawing/2014/main" id="{08599892-E5E5-B4AE-C74B-6E2B4D1E680D}"/>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9A7D7A8F-BCA8-E850-C248-176E099E95CC}"/>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26414AB2-AA8D-E36C-E1C8-5B62E85D2A27}"/>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a:t>
              </a:r>
              <a:r>
                <a:rPr lang="en-US" altLang="en-US" sz="1200" b="1" kern="0" dirty="0">
                  <a:solidFill>
                    <a:srgbClr val="FFFFFF"/>
                  </a:solidFill>
                  <a:latin typeface="Tahoma"/>
                  <a:ea typeface="Tahoma" panose="020B0604030504040204" pitchFamily="34" charset="0"/>
                </a:rPr>
                <a:t>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44615D21-E5E8-70C3-8591-22E834C842E3}"/>
              </a:ext>
            </a:extLst>
          </p:cNvPr>
          <p:cNvGraphicFramePr>
            <a:graphicFrameLocks noGrp="1"/>
          </p:cNvGraphicFramePr>
          <p:nvPr>
            <p:extLst>
              <p:ext uri="{D42A27DB-BD31-4B8C-83A1-F6EECF244321}">
                <p14:modId xmlns:p14="http://schemas.microsoft.com/office/powerpoint/2010/main" val="3962894692"/>
              </p:ext>
            </p:extLst>
          </p:nvPr>
        </p:nvGraphicFramePr>
        <p:xfrm>
          <a:off x="291617" y="1607193"/>
          <a:ext cx="11355438" cy="4906389"/>
        </p:xfrm>
        <a:graphic>
          <a:graphicData uri="http://schemas.openxmlformats.org/drawingml/2006/table">
            <a:tbl>
              <a:tblPr firstRow="1" bandRow="1">
                <a:tableStyleId>{616DA210-FB5B-4158-B5E0-FEB733F419BA}</a:tableStyleId>
              </a:tblPr>
              <a:tblGrid>
                <a:gridCol w="2301863">
                  <a:extLst>
                    <a:ext uri="{9D8B030D-6E8A-4147-A177-3AD203B41FA5}">
                      <a16:colId xmlns:a16="http://schemas.microsoft.com/office/drawing/2014/main" val="2443384948"/>
                    </a:ext>
                  </a:extLst>
                </a:gridCol>
                <a:gridCol w="477802">
                  <a:extLst>
                    <a:ext uri="{9D8B030D-6E8A-4147-A177-3AD203B41FA5}">
                      <a16:colId xmlns:a16="http://schemas.microsoft.com/office/drawing/2014/main" val="3126618647"/>
                    </a:ext>
                  </a:extLst>
                </a:gridCol>
                <a:gridCol w="1748554">
                  <a:extLst>
                    <a:ext uri="{9D8B030D-6E8A-4147-A177-3AD203B41FA5}">
                      <a16:colId xmlns:a16="http://schemas.microsoft.com/office/drawing/2014/main" val="1413224890"/>
                    </a:ext>
                  </a:extLst>
                </a:gridCol>
                <a:gridCol w="3131133">
                  <a:extLst>
                    <a:ext uri="{9D8B030D-6E8A-4147-A177-3AD203B41FA5}">
                      <a16:colId xmlns:a16="http://schemas.microsoft.com/office/drawing/2014/main" val="1385427853"/>
                    </a:ext>
                  </a:extLst>
                </a:gridCol>
                <a:gridCol w="823447">
                  <a:extLst>
                    <a:ext uri="{9D8B030D-6E8A-4147-A177-3AD203B41FA5}">
                      <a16:colId xmlns:a16="http://schemas.microsoft.com/office/drawing/2014/main" val="2209337492"/>
                    </a:ext>
                  </a:extLst>
                </a:gridCol>
                <a:gridCol w="2872639">
                  <a:extLst>
                    <a:ext uri="{9D8B030D-6E8A-4147-A177-3AD203B41FA5}">
                      <a16:colId xmlns:a16="http://schemas.microsoft.com/office/drawing/2014/main" val="3151113547"/>
                    </a:ext>
                  </a:extLst>
                </a:gridCol>
              </a:tblGrid>
              <a:tr h="731769">
                <a:tc>
                  <a:txBody>
                    <a:bodyPr/>
                    <a:lstStyle/>
                    <a:p>
                      <a:pPr algn="ctr" fontAlgn="ctr">
                        <a:buNone/>
                      </a:pPr>
                      <a:r>
                        <a:rPr lang="en-ZA" sz="1100" b="1" i="0" u="none" strike="noStrike" dirty="0">
                          <a:solidFill>
                            <a:srgbClr val="000000"/>
                          </a:solidFill>
                          <a:effectLst/>
                          <a:latin typeface="Tahoma" panose="020B0604030504040204" pitchFamily="34" charset="0"/>
                        </a:rPr>
                        <a:t>Element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Transnet Minimum Technical Requirements</a:t>
                      </a:r>
                    </a:p>
                  </a:txBody>
                  <a:tcPr marL="6350" marR="6350" marT="6350" marB="0" anchor="ctr">
                    <a:cell3D prstMaterial="dkEdge">
                      <a:bevel prst="artDeco"/>
                      <a:lightRig rig="flood" dir="t"/>
                    </a:cell3D>
                  </a:tcPr>
                </a:tc>
                <a:tc>
                  <a:txBody>
                    <a:bodyPr/>
                    <a:lstStyle/>
                    <a:p>
                      <a:pPr algn="ctr" fontAlgn="ctr">
                        <a:buNone/>
                      </a:pPr>
                      <a:r>
                        <a:rPr lang="en-GB" sz="1100" b="1" i="0" u="none" strike="noStrike" dirty="0">
                          <a:solidFill>
                            <a:srgbClr val="000000"/>
                          </a:solidFill>
                          <a:effectLst/>
                          <a:latin typeface="Tahoma" panose="020B0604030504040204" pitchFamily="34" charset="0"/>
                        </a:rPr>
                        <a:t>Proof of Evidence Required[Reference appendix where evidence is contained]</a:t>
                      </a: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Methodology</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4061839">
                <a:tc>
                  <a:txBody>
                    <a:bodyPr/>
                    <a:lstStyle/>
                    <a:p>
                      <a:pPr algn="l" fontAlgn="ctr">
                        <a:lnSpc>
                          <a:spcPct val="150000"/>
                        </a:lnSpc>
                        <a:buNone/>
                      </a:pPr>
                      <a:r>
                        <a:rPr lang="en-GB" sz="1000" b="1" i="0" u="none" strike="noStrike" dirty="0">
                          <a:solidFill>
                            <a:srgbClr val="000000"/>
                          </a:solidFill>
                          <a:effectLst/>
                          <a:latin typeface="Tahoma" panose="020B0604030504040204" pitchFamily="34" charset="0"/>
                        </a:rPr>
                        <a:t>2. Company Experience:</a:t>
                      </a:r>
                    </a:p>
                    <a:p>
                      <a:pPr algn="l" fontAlgn="ctr">
                        <a:lnSpc>
                          <a:spcPct val="150000"/>
                        </a:lnSpc>
                        <a:buNone/>
                      </a:pPr>
                      <a:r>
                        <a:rPr lang="en-GB" sz="1000" b="0" i="0" u="none" strike="noStrike" dirty="0">
                          <a:solidFill>
                            <a:srgbClr val="000000"/>
                          </a:solidFill>
                          <a:effectLst/>
                          <a:latin typeface="Tahoma" panose="020B0604030504040204" pitchFamily="34" charset="0"/>
                        </a:rPr>
                        <a:t>Reference letters that do not clearly support a specific sub‑criterion will not be scored for that sub‑criterion, even if accepted for another. For the purposes of this criterion, “client” refers to the end user or ultimate recipient of the product and excludes intermediaries, resellers, or third parties acting as agents or on‑sellers. Transnet reserves the right to assess each sub‑criterion independently, verify submitted information, and allocate points strictly in line with the RFP evaluation criteria</a:t>
                      </a:r>
                      <a:r>
                        <a:rPr lang="en-GB" sz="1000" b="1" i="0" u="none" strike="noStrike" dirty="0">
                          <a:solidFill>
                            <a:srgbClr val="000000"/>
                          </a:solidFill>
                          <a:effectLst/>
                          <a:latin typeface="Tahoma" panose="020B0604030504040204" pitchFamily="34" charset="0"/>
                        </a:rPr>
                        <a:t>.</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2.2</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Company experience in supplying fuel (cumulative volumes in litres)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Signed reference letter(s) from the bidder’s current and/or previous clients demonstrating that the bidder has supplied bulk fuel within the last seven (7) years, calculated from the date of issue of this RFP. The reference letter(s) must, amongst other relevant details, clearly indicate the monthly fuel volumes delivered for the duration of the contractual period.</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The reference letter must be on the client’s official letterhead and must include: company name, the position of the contact person, phone number, duration of supply of bulk fuel services provided, as well as a clear confirmation of the average monthly fuel volume delivered (in litres per month).</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15</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buNone/>
                      </a:pPr>
                      <a:r>
                        <a:rPr lang="en-GB" sz="1000" b="0" i="0" u="none" strike="noStrike" dirty="0">
                          <a:solidFill>
                            <a:srgbClr val="000000"/>
                          </a:solidFill>
                          <a:effectLst/>
                          <a:latin typeface="Tahoma" panose="020B0604030504040204" pitchFamily="34" charset="0"/>
                        </a:rPr>
                        <a:t>15 points: Reference letter on the client’s official letterhead confirming a monthly fuel volume delivered of at least 1 000 000 (one million) litres per month.</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10 points: Reference letter on the client’s official letterhead confirming a monthly fuel volume delivered of 600 000 litres or more but less than 1 000 000 litres per month.</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5 points: Reference letter on the client’s official letterhead confirming a monthly fuel volume delivered of 400 000 litres or more but less than 600 000 litres per month.</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0 point: No documentation submitted; or a reference letter confirming a monthly fuel volume delivered of less than 400 000 litres per month; or a reference letter not issued on the client’s official letterhead.</a:t>
                      </a: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1281173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939C-135E-7993-0DDD-509816865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1D0096-3161-ABF5-90B0-CA2F26F87F0E}"/>
              </a:ext>
            </a:extLst>
          </p:cNvPr>
          <p:cNvSpPr>
            <a:spLocks noGrp="1"/>
          </p:cNvSpPr>
          <p:nvPr>
            <p:ph type="title"/>
          </p:nvPr>
        </p:nvSpPr>
        <p:spPr>
          <a:xfrm>
            <a:off x="435061" y="236022"/>
            <a:ext cx="10879873" cy="762000"/>
          </a:xfrm>
        </p:spPr>
        <p:txBody>
          <a:bodyPr vert="horz" lIns="0" tIns="0" rIns="0" bIns="0" rtlCol="0" anchor="ctr">
            <a:noAutofit/>
          </a:bodyPr>
          <a:lstStyle/>
          <a:p>
            <a:r>
              <a:rPr lang="en-GB" dirty="0">
                <a:latin typeface="+mn-lt"/>
              </a:rPr>
              <a:t>6. Technical Evaluation Criteria (Continued)</a:t>
            </a:r>
          </a:p>
        </p:txBody>
      </p:sp>
      <p:grpSp>
        <p:nvGrpSpPr>
          <p:cNvPr id="3" name="Group 2">
            <a:extLst>
              <a:ext uri="{FF2B5EF4-FFF2-40B4-BE49-F238E27FC236}">
                <a16:creationId xmlns:a16="http://schemas.microsoft.com/office/drawing/2014/main" id="{DAB67A60-E32D-1047-B26B-B13D6C03B4E8}"/>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E9A3E746-6A73-7642-ED8E-185194462636}"/>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762B6E19-FF29-B171-77BF-6682501CBEFE}"/>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0B330B90-FF88-AF18-DD8B-9B1BAAB52E8F}"/>
              </a:ext>
            </a:extLst>
          </p:cNvPr>
          <p:cNvGraphicFramePr>
            <a:graphicFrameLocks noGrp="1"/>
          </p:cNvGraphicFramePr>
          <p:nvPr>
            <p:extLst>
              <p:ext uri="{D42A27DB-BD31-4B8C-83A1-F6EECF244321}">
                <p14:modId xmlns:p14="http://schemas.microsoft.com/office/powerpoint/2010/main" val="1427091520"/>
              </p:ext>
            </p:extLst>
          </p:nvPr>
        </p:nvGraphicFramePr>
        <p:xfrm>
          <a:off x="291618" y="1607192"/>
          <a:ext cx="10275469" cy="4884375"/>
        </p:xfrm>
        <a:graphic>
          <a:graphicData uri="http://schemas.openxmlformats.org/drawingml/2006/table">
            <a:tbl>
              <a:tblPr firstRow="1" bandRow="1">
                <a:tableStyleId>{616DA210-FB5B-4158-B5E0-FEB733F419BA}</a:tableStyleId>
              </a:tblPr>
              <a:tblGrid>
                <a:gridCol w="947205">
                  <a:extLst>
                    <a:ext uri="{9D8B030D-6E8A-4147-A177-3AD203B41FA5}">
                      <a16:colId xmlns:a16="http://schemas.microsoft.com/office/drawing/2014/main" val="2443384948"/>
                    </a:ext>
                  </a:extLst>
                </a:gridCol>
                <a:gridCol w="503699">
                  <a:extLst>
                    <a:ext uri="{9D8B030D-6E8A-4147-A177-3AD203B41FA5}">
                      <a16:colId xmlns:a16="http://schemas.microsoft.com/office/drawing/2014/main" val="3126618647"/>
                    </a:ext>
                  </a:extLst>
                </a:gridCol>
                <a:gridCol w="989083">
                  <a:extLst>
                    <a:ext uri="{9D8B030D-6E8A-4147-A177-3AD203B41FA5}">
                      <a16:colId xmlns:a16="http://schemas.microsoft.com/office/drawing/2014/main" val="1413224890"/>
                    </a:ext>
                  </a:extLst>
                </a:gridCol>
                <a:gridCol w="4862990">
                  <a:extLst>
                    <a:ext uri="{9D8B030D-6E8A-4147-A177-3AD203B41FA5}">
                      <a16:colId xmlns:a16="http://schemas.microsoft.com/office/drawing/2014/main" val="1385427853"/>
                    </a:ext>
                  </a:extLst>
                </a:gridCol>
                <a:gridCol w="668547">
                  <a:extLst>
                    <a:ext uri="{9D8B030D-6E8A-4147-A177-3AD203B41FA5}">
                      <a16:colId xmlns:a16="http://schemas.microsoft.com/office/drawing/2014/main" val="2209337492"/>
                    </a:ext>
                  </a:extLst>
                </a:gridCol>
                <a:gridCol w="2303945">
                  <a:extLst>
                    <a:ext uri="{9D8B030D-6E8A-4147-A177-3AD203B41FA5}">
                      <a16:colId xmlns:a16="http://schemas.microsoft.com/office/drawing/2014/main" val="3151113547"/>
                    </a:ext>
                  </a:extLst>
                </a:gridCol>
              </a:tblGrid>
              <a:tr h="753783">
                <a:tc>
                  <a:txBody>
                    <a:bodyPr/>
                    <a:lstStyle/>
                    <a:p>
                      <a:pPr algn="ctr" fontAlgn="ctr">
                        <a:buNone/>
                      </a:pPr>
                      <a:r>
                        <a:rPr lang="en-ZA" sz="1100" b="1" i="0" u="none" strike="noStrike" dirty="0">
                          <a:solidFill>
                            <a:srgbClr val="000000"/>
                          </a:solidFill>
                          <a:effectLst/>
                          <a:latin typeface="Tahoma" panose="020B0604030504040204" pitchFamily="34" charset="0"/>
                        </a:rPr>
                        <a:t>Element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Transnet Minimum Technical Requirements</a:t>
                      </a:r>
                    </a:p>
                  </a:txBody>
                  <a:tcPr marL="6350" marR="6350" marT="6350" marB="0" anchor="ctr">
                    <a:cell3D prstMaterial="dkEdge">
                      <a:bevel prst="artDeco"/>
                      <a:lightRig rig="flood" dir="t"/>
                    </a:cell3D>
                  </a:tcPr>
                </a:tc>
                <a:tc>
                  <a:txBody>
                    <a:bodyPr/>
                    <a:lstStyle/>
                    <a:p>
                      <a:pPr algn="ctr" fontAlgn="ctr">
                        <a:buNone/>
                      </a:pPr>
                      <a:r>
                        <a:rPr lang="en-GB" sz="1100" b="1" i="0" u="none" strike="noStrike" dirty="0">
                          <a:solidFill>
                            <a:srgbClr val="000000"/>
                          </a:solidFill>
                          <a:effectLst/>
                          <a:latin typeface="Tahoma" panose="020B0604030504040204" pitchFamily="34" charset="0"/>
                        </a:rPr>
                        <a:t>Proof of Evidence Required[Reference appendix where evidence is contained]</a:t>
                      </a: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Methodology</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4039825">
                <a:tc>
                  <a:txBody>
                    <a:bodyPr/>
                    <a:lstStyle/>
                    <a:p>
                      <a:pPr algn="l" fontAlgn="ctr">
                        <a:lnSpc>
                          <a:spcPct val="150000"/>
                        </a:lnSpc>
                        <a:buNone/>
                      </a:pPr>
                      <a:r>
                        <a:rPr lang="en-GB" sz="1000" b="1" i="0" u="none" strike="noStrike" dirty="0">
                          <a:solidFill>
                            <a:srgbClr val="000000"/>
                          </a:solidFill>
                          <a:effectLst/>
                          <a:latin typeface="Tahoma" panose="020B0604030504040204" pitchFamily="34" charset="0"/>
                        </a:rPr>
                        <a:t>2. Company Experience:</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2.3</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Customer Satisfaction level </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At least one (1) client reference letter, not older than seven (7) years from the date of issue of this RFP, must be submitted. The reference letter must be issued on the official letterhead of the client serviced and must confirm that bulk fuel supply was provided, be it as the bidding company that is responding, or with its signed JV partner and/or signed sub-contractor that is bidding with, or as an individual that provided Supply of bulk fuel if a new start up/JV or new entrant. </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 The reference letter must be on the client’s official letterhead and must include: company name, the position of the contact person, phone number, duration of Supply of bulk fuel services provided, the percentage/rating level of customer satisfaction out of 100% customer satisfaction, be it either Excellent (&gt;95%) or Very Good (&gt;90% and =/&lt;95%), Good (&gt;80%=/&lt;90%), Acceptable (&gt;70%=/&lt;80%) or Poor (&gt;60% and=/&lt;70%) or Unacceptable (=/&lt;60%) rating. Where a bidder submits more than one reference letter, Transnet will use the reference letter with the highest customer satisfaction score to allocate the relevant score to the bidder. </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10</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buNone/>
                      </a:pPr>
                      <a:r>
                        <a:rPr lang="en-GB" sz="1000" b="0" i="0" u="none" strike="noStrike" dirty="0">
                          <a:solidFill>
                            <a:srgbClr val="000000"/>
                          </a:solidFill>
                          <a:effectLst/>
                          <a:latin typeface="Tahoma" panose="020B0604030504040204" pitchFamily="34" charset="0"/>
                        </a:rPr>
                        <a:t>1 reference letter with &gt;95% Excellent satisfaction = 10</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1 reference letter with&gt;90% and =/&lt;95% Very Good satisfaction = 8</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1 reference letter with &gt;80% and =/&lt;90% Good satisfaction = 6</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r>
                        <a:rPr lang="en-GB" sz="1000" b="0" i="0" u="none" strike="noStrike" dirty="0">
                          <a:solidFill>
                            <a:srgbClr val="000000"/>
                          </a:solidFill>
                          <a:effectLst/>
                          <a:latin typeface="Tahoma" panose="020B0604030504040204" pitchFamily="34" charset="0"/>
                        </a:rPr>
                        <a:t>1 letters with &gt;70% and =/&lt;80% Acceptable satisfaction =4</a:t>
                      </a:r>
                    </a:p>
                    <a:p>
                      <a:pPr algn="l" fontAlgn="ctr">
                        <a:buNone/>
                      </a:pPr>
                      <a:endParaRPr lang="en-GB" sz="1000" b="0" i="0" u="none" strike="noStrike" dirty="0">
                        <a:solidFill>
                          <a:srgbClr val="000000"/>
                        </a:solidFill>
                        <a:effectLst/>
                        <a:latin typeface="Tahoma" panose="020B0604030504040204" pitchFamily="34" charset="0"/>
                      </a:endParaRPr>
                    </a:p>
                    <a:p>
                      <a:pPr marL="0" indent="0" algn="l" fontAlgn="ctr">
                        <a:buNone/>
                      </a:pPr>
                      <a:endParaRPr lang="en-GB" sz="1000" b="0" i="0" u="none" strike="noStrike" dirty="0">
                        <a:solidFill>
                          <a:srgbClr val="000000"/>
                        </a:solidFill>
                        <a:effectLst/>
                        <a:latin typeface="Tahoma" panose="020B0604030504040204" pitchFamily="34" charset="0"/>
                      </a:endParaRPr>
                    </a:p>
                    <a:p>
                      <a:pPr marL="228600" indent="-228600" algn="l" fontAlgn="ctr">
                        <a:buAutoNum type="arabicPlain"/>
                      </a:pPr>
                      <a:r>
                        <a:rPr lang="en-GB" sz="1000" b="0" i="0" u="none" strike="noStrike" dirty="0">
                          <a:solidFill>
                            <a:srgbClr val="000000"/>
                          </a:solidFill>
                          <a:effectLst/>
                          <a:latin typeface="Tahoma" panose="020B0604030504040204" pitchFamily="34" charset="0"/>
                        </a:rPr>
                        <a:t>letter with &gt;60% and=/&lt;70% Poor satisfaction = 2</a:t>
                      </a:r>
                    </a:p>
                    <a:p>
                      <a:pPr marL="0" indent="0" algn="l" fontAlgn="ctr">
                        <a:buNone/>
                      </a:pPr>
                      <a:endParaRPr lang="en-GB" sz="1000" b="0" i="0" u="none" strike="noStrike" dirty="0">
                        <a:solidFill>
                          <a:srgbClr val="000000"/>
                        </a:solidFill>
                        <a:effectLst/>
                        <a:latin typeface="Tahoma" panose="020B0604030504040204" pitchFamily="34" charset="0"/>
                      </a:endParaRPr>
                    </a:p>
                    <a:p>
                      <a:pPr marL="0" indent="0" algn="l" fontAlgn="ctr">
                        <a:buNone/>
                      </a:pPr>
                      <a:r>
                        <a:rPr lang="en-GB" sz="1000" b="0" i="0" u="none" strike="noStrike" dirty="0">
                          <a:solidFill>
                            <a:srgbClr val="000000"/>
                          </a:solidFill>
                          <a:effectLst/>
                          <a:latin typeface="Tahoma" panose="020B0604030504040204" pitchFamily="34" charset="0"/>
                        </a:rPr>
                        <a:t>0 =/&lt;60% Unacceptable satisfaction or no customer feedback = 0 </a:t>
                      </a:r>
                    </a:p>
                    <a:p>
                      <a:pPr algn="l" fontAlgn="ctr">
                        <a:buNone/>
                      </a:pPr>
                      <a:endParaRPr lang="en-GB" sz="1000" b="0" i="0" u="none" strike="noStrike" dirty="0">
                        <a:solidFill>
                          <a:srgbClr val="000000"/>
                        </a:solidFill>
                        <a:effectLst/>
                        <a:latin typeface="Tahoma" panose="020B0604030504040204" pitchFamily="34" charset="0"/>
                      </a:endParaRPr>
                    </a:p>
                    <a:p>
                      <a:pPr algn="l" fontAlgn="ctr">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1013578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86C10-8823-FC71-4A61-644FC07276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18F7E-F790-862C-A876-AFE99C86C2EB}"/>
              </a:ext>
            </a:extLst>
          </p:cNvPr>
          <p:cNvSpPr>
            <a:spLocks noGrp="1"/>
          </p:cNvSpPr>
          <p:nvPr>
            <p:ph type="title"/>
          </p:nvPr>
        </p:nvSpPr>
        <p:spPr>
          <a:xfrm>
            <a:off x="403215" y="253656"/>
            <a:ext cx="10879873" cy="762000"/>
          </a:xfrm>
        </p:spPr>
        <p:txBody>
          <a:bodyPr vert="horz" lIns="0" tIns="0" rIns="0" bIns="0" rtlCol="0" anchor="ctr">
            <a:noAutofit/>
          </a:bodyPr>
          <a:lstStyle/>
          <a:p>
            <a:r>
              <a:rPr lang="en-GB" dirty="0">
                <a:latin typeface="+mn-lt"/>
              </a:rPr>
              <a:t>6. Technical Evaluation Criteria (Continued)</a:t>
            </a:r>
          </a:p>
        </p:txBody>
      </p:sp>
      <p:grpSp>
        <p:nvGrpSpPr>
          <p:cNvPr id="3" name="Group 2">
            <a:extLst>
              <a:ext uri="{FF2B5EF4-FFF2-40B4-BE49-F238E27FC236}">
                <a16:creationId xmlns:a16="http://schemas.microsoft.com/office/drawing/2014/main" id="{6D4B4FCB-CECE-3F94-FE1D-95F525B4D859}"/>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B05A3BB8-1F72-FAFA-2D6A-9DF1E2EF4A9A}"/>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D666125D-891C-F66D-0F5C-CC23A5A5CDA0}"/>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64A9807C-0572-20C1-DD31-EF387EAA0A18}"/>
              </a:ext>
            </a:extLst>
          </p:cNvPr>
          <p:cNvGraphicFramePr>
            <a:graphicFrameLocks noGrp="1"/>
          </p:cNvGraphicFramePr>
          <p:nvPr>
            <p:extLst>
              <p:ext uri="{D42A27DB-BD31-4B8C-83A1-F6EECF244321}">
                <p14:modId xmlns:p14="http://schemas.microsoft.com/office/powerpoint/2010/main" val="3918145800"/>
              </p:ext>
            </p:extLst>
          </p:nvPr>
        </p:nvGraphicFramePr>
        <p:xfrm>
          <a:off x="291617" y="1607192"/>
          <a:ext cx="10317017" cy="4975543"/>
        </p:xfrm>
        <a:graphic>
          <a:graphicData uri="http://schemas.openxmlformats.org/drawingml/2006/table">
            <a:tbl>
              <a:tblPr firstRow="1" bandRow="1">
                <a:tableStyleId>{616DA210-FB5B-4158-B5E0-FEB733F419BA}</a:tableStyleId>
              </a:tblPr>
              <a:tblGrid>
                <a:gridCol w="1093838">
                  <a:extLst>
                    <a:ext uri="{9D8B030D-6E8A-4147-A177-3AD203B41FA5}">
                      <a16:colId xmlns:a16="http://schemas.microsoft.com/office/drawing/2014/main" val="2443384948"/>
                    </a:ext>
                  </a:extLst>
                </a:gridCol>
                <a:gridCol w="323272">
                  <a:extLst>
                    <a:ext uri="{9D8B030D-6E8A-4147-A177-3AD203B41FA5}">
                      <a16:colId xmlns:a16="http://schemas.microsoft.com/office/drawing/2014/main" val="3126618647"/>
                    </a:ext>
                  </a:extLst>
                </a:gridCol>
                <a:gridCol w="1745673">
                  <a:extLst>
                    <a:ext uri="{9D8B030D-6E8A-4147-A177-3AD203B41FA5}">
                      <a16:colId xmlns:a16="http://schemas.microsoft.com/office/drawing/2014/main" val="1413224890"/>
                    </a:ext>
                  </a:extLst>
                </a:gridCol>
                <a:gridCol w="3796145">
                  <a:extLst>
                    <a:ext uri="{9D8B030D-6E8A-4147-A177-3AD203B41FA5}">
                      <a16:colId xmlns:a16="http://schemas.microsoft.com/office/drawing/2014/main" val="1385427853"/>
                    </a:ext>
                  </a:extLst>
                </a:gridCol>
                <a:gridCol w="748145">
                  <a:extLst>
                    <a:ext uri="{9D8B030D-6E8A-4147-A177-3AD203B41FA5}">
                      <a16:colId xmlns:a16="http://schemas.microsoft.com/office/drawing/2014/main" val="2209337492"/>
                    </a:ext>
                  </a:extLst>
                </a:gridCol>
                <a:gridCol w="2609944">
                  <a:extLst>
                    <a:ext uri="{9D8B030D-6E8A-4147-A177-3AD203B41FA5}">
                      <a16:colId xmlns:a16="http://schemas.microsoft.com/office/drawing/2014/main" val="3151113547"/>
                    </a:ext>
                  </a:extLst>
                </a:gridCol>
              </a:tblGrid>
              <a:tr h="860743">
                <a:tc>
                  <a:txBody>
                    <a:bodyPr/>
                    <a:lstStyle/>
                    <a:p>
                      <a:pPr algn="ctr" fontAlgn="ctr">
                        <a:buNone/>
                      </a:pPr>
                      <a:r>
                        <a:rPr lang="en-ZA" sz="1100" b="1" i="0" u="none" strike="noStrike" dirty="0">
                          <a:solidFill>
                            <a:srgbClr val="000000"/>
                          </a:solidFill>
                          <a:effectLst/>
                          <a:latin typeface="Tahoma" panose="020B0604030504040204" pitchFamily="34" charset="0"/>
                        </a:rPr>
                        <a:t>Element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Transnet Minimum Technical Requirements</a:t>
                      </a:r>
                    </a:p>
                  </a:txBody>
                  <a:tcPr marL="6350" marR="6350" marT="6350" marB="0" anchor="ctr">
                    <a:cell3D prstMaterial="dkEdge">
                      <a:bevel prst="artDeco"/>
                      <a:lightRig rig="flood" dir="t"/>
                    </a:cell3D>
                  </a:tcPr>
                </a:tc>
                <a:tc>
                  <a:txBody>
                    <a:bodyPr/>
                    <a:lstStyle/>
                    <a:p>
                      <a:pPr algn="ctr" fontAlgn="ctr">
                        <a:buNone/>
                      </a:pPr>
                      <a:r>
                        <a:rPr lang="en-GB" sz="1100" b="1" i="0" u="none" strike="noStrike" dirty="0">
                          <a:solidFill>
                            <a:srgbClr val="000000"/>
                          </a:solidFill>
                          <a:effectLst/>
                          <a:latin typeface="Tahoma" panose="020B0604030504040204" pitchFamily="34" charset="0"/>
                        </a:rPr>
                        <a:t>Proof of Evidence Required[Reference appendix where evidence is contained]</a:t>
                      </a: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Methodology</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544939">
                <a:tc>
                  <a:txBody>
                    <a:bodyPr/>
                    <a:lstStyle/>
                    <a:p>
                      <a:pPr algn="l" fontAlgn="ctr">
                        <a:lnSpc>
                          <a:spcPct val="150000"/>
                        </a:lnSpc>
                        <a:buNone/>
                      </a:pPr>
                      <a:r>
                        <a:rPr lang="en-GB" sz="1000" b="1" i="0" u="none" strike="noStrike" dirty="0">
                          <a:solidFill>
                            <a:srgbClr val="000000"/>
                          </a:solidFill>
                          <a:effectLst/>
                          <a:latin typeface="Tahoma" panose="020B0604030504040204" pitchFamily="34" charset="0"/>
                        </a:rPr>
                        <a:t>3. Compliance</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3.1</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Product Quality compliance with the relevant standards (MARPOL Annex VI as per SAMSA (IMO) requirements or equivalent)</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The Bidder must submit proof of product quality compliance in the form of Product Quality compliance documentation, namely a Product Quality Certificate and/or Certificate of Analysis, issued by a SANAS‑accredited laboratory, in accordance with SANS requirements. The documentation must demonstrate compliance with MARPOL Annex VI (as per SAMSA / IMO requirements) or an equivalent recognised standard. The certificate(s) must be issued within the last three (3) months prior to the closing date of the RFP.</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Note: The submitted certificate(s) must correspond to and be issued in respect of the oil company or licensed importer that has provided the confirmation of the bidder’s supply capacity under criterion 1.1 (minimum 2 000 000 litres per month). Note: In the case of an unincorporated Joint Venture (JV), the certificate must be issued in the name of at least one JV partner. The appointed bidder will be required to ensure that the relevant product quality certification remains valid for the full duration of the contract.</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10</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10 points = A valid Product Quality Certificate and/or SANAS‑accredited Certificate of Analysis is submitted and meets the stated requirements.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0 point = The required certificate is not submitted, is not SANAS‑accredited, is expired, or does not meet the stated requirements.</a:t>
                      </a: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2503376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3E396-8AC8-DD80-3F30-7FA9C752A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6AB68-CB1A-F758-57CC-C2E3EB362F0A}"/>
              </a:ext>
            </a:extLst>
          </p:cNvPr>
          <p:cNvSpPr>
            <a:spLocks noGrp="1"/>
          </p:cNvSpPr>
          <p:nvPr>
            <p:ph type="title"/>
          </p:nvPr>
        </p:nvSpPr>
        <p:spPr>
          <a:xfrm>
            <a:off x="453915" y="225000"/>
            <a:ext cx="10879873" cy="762000"/>
          </a:xfrm>
        </p:spPr>
        <p:txBody>
          <a:bodyPr vert="horz" lIns="0" tIns="0" rIns="0" bIns="0" rtlCol="0" anchor="ctr">
            <a:noAutofit/>
          </a:bodyPr>
          <a:lstStyle/>
          <a:p>
            <a:r>
              <a:rPr lang="en-GB" dirty="0">
                <a:latin typeface="+mn-lt"/>
              </a:rPr>
              <a:t>6. Technical Evaluation Criteria (Continued)</a:t>
            </a:r>
          </a:p>
        </p:txBody>
      </p:sp>
      <p:grpSp>
        <p:nvGrpSpPr>
          <p:cNvPr id="3" name="Group 2">
            <a:extLst>
              <a:ext uri="{FF2B5EF4-FFF2-40B4-BE49-F238E27FC236}">
                <a16:creationId xmlns:a16="http://schemas.microsoft.com/office/drawing/2014/main" id="{36E842A3-B867-8D9A-2DEA-D9028CF80F57}"/>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BFE43166-9CE3-E5C2-3358-89D9365441D4}"/>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6CFB4C7C-99F6-6ED2-E327-8E6440D863E4}"/>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61F6CA2F-D41A-77F1-FBB3-04A42E06A202}"/>
              </a:ext>
            </a:extLst>
          </p:cNvPr>
          <p:cNvGraphicFramePr>
            <a:graphicFrameLocks noGrp="1"/>
          </p:cNvGraphicFramePr>
          <p:nvPr>
            <p:extLst>
              <p:ext uri="{D42A27DB-BD31-4B8C-83A1-F6EECF244321}">
                <p14:modId xmlns:p14="http://schemas.microsoft.com/office/powerpoint/2010/main" val="14192268"/>
              </p:ext>
            </p:extLst>
          </p:nvPr>
        </p:nvGraphicFramePr>
        <p:xfrm>
          <a:off x="291617" y="1607192"/>
          <a:ext cx="10317017" cy="4405682"/>
        </p:xfrm>
        <a:graphic>
          <a:graphicData uri="http://schemas.openxmlformats.org/drawingml/2006/table">
            <a:tbl>
              <a:tblPr firstRow="1" bandRow="1">
                <a:tableStyleId>{616DA210-FB5B-4158-B5E0-FEB733F419BA}</a:tableStyleId>
              </a:tblPr>
              <a:tblGrid>
                <a:gridCol w="1093838">
                  <a:extLst>
                    <a:ext uri="{9D8B030D-6E8A-4147-A177-3AD203B41FA5}">
                      <a16:colId xmlns:a16="http://schemas.microsoft.com/office/drawing/2014/main" val="2443384948"/>
                    </a:ext>
                  </a:extLst>
                </a:gridCol>
                <a:gridCol w="323272">
                  <a:extLst>
                    <a:ext uri="{9D8B030D-6E8A-4147-A177-3AD203B41FA5}">
                      <a16:colId xmlns:a16="http://schemas.microsoft.com/office/drawing/2014/main" val="3126618647"/>
                    </a:ext>
                  </a:extLst>
                </a:gridCol>
                <a:gridCol w="1745673">
                  <a:extLst>
                    <a:ext uri="{9D8B030D-6E8A-4147-A177-3AD203B41FA5}">
                      <a16:colId xmlns:a16="http://schemas.microsoft.com/office/drawing/2014/main" val="1413224890"/>
                    </a:ext>
                  </a:extLst>
                </a:gridCol>
                <a:gridCol w="3796145">
                  <a:extLst>
                    <a:ext uri="{9D8B030D-6E8A-4147-A177-3AD203B41FA5}">
                      <a16:colId xmlns:a16="http://schemas.microsoft.com/office/drawing/2014/main" val="1385427853"/>
                    </a:ext>
                  </a:extLst>
                </a:gridCol>
                <a:gridCol w="748145">
                  <a:extLst>
                    <a:ext uri="{9D8B030D-6E8A-4147-A177-3AD203B41FA5}">
                      <a16:colId xmlns:a16="http://schemas.microsoft.com/office/drawing/2014/main" val="2209337492"/>
                    </a:ext>
                  </a:extLst>
                </a:gridCol>
                <a:gridCol w="2609944">
                  <a:extLst>
                    <a:ext uri="{9D8B030D-6E8A-4147-A177-3AD203B41FA5}">
                      <a16:colId xmlns:a16="http://schemas.microsoft.com/office/drawing/2014/main" val="3151113547"/>
                    </a:ext>
                  </a:extLst>
                </a:gridCol>
              </a:tblGrid>
              <a:tr h="860743">
                <a:tc>
                  <a:txBody>
                    <a:bodyPr/>
                    <a:lstStyle/>
                    <a:p>
                      <a:pPr algn="ctr" fontAlgn="ctr">
                        <a:buNone/>
                      </a:pPr>
                      <a:r>
                        <a:rPr lang="en-ZA" sz="1100" b="1" i="0" u="none" strike="noStrike" dirty="0">
                          <a:solidFill>
                            <a:srgbClr val="000000"/>
                          </a:solidFill>
                          <a:effectLst/>
                          <a:latin typeface="Tahoma" panose="020B0604030504040204" pitchFamily="34" charset="0"/>
                        </a:rPr>
                        <a:t>Element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Transnet Minimum Technical Requirements</a:t>
                      </a:r>
                    </a:p>
                  </a:txBody>
                  <a:tcPr marL="6350" marR="6350" marT="6350" marB="0" anchor="ctr">
                    <a:cell3D prstMaterial="dkEdge">
                      <a:bevel prst="artDeco"/>
                      <a:lightRig rig="flood" dir="t"/>
                    </a:cell3D>
                  </a:tcPr>
                </a:tc>
                <a:tc>
                  <a:txBody>
                    <a:bodyPr/>
                    <a:lstStyle/>
                    <a:p>
                      <a:pPr algn="ctr" fontAlgn="ctr">
                        <a:buNone/>
                      </a:pPr>
                      <a:r>
                        <a:rPr lang="en-GB" sz="1100" b="1" i="0" u="none" strike="noStrike" dirty="0">
                          <a:solidFill>
                            <a:srgbClr val="000000"/>
                          </a:solidFill>
                          <a:effectLst/>
                          <a:latin typeface="Tahoma" panose="020B0604030504040204" pitchFamily="34" charset="0"/>
                        </a:rPr>
                        <a:t>Proof of Evidence Required[Reference appendix where evidence is contained]</a:t>
                      </a: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Methodology</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544939">
                <a:tc>
                  <a:txBody>
                    <a:bodyPr/>
                    <a:lstStyle/>
                    <a:p>
                      <a:pPr algn="l" fontAlgn="ctr">
                        <a:lnSpc>
                          <a:spcPct val="150000"/>
                        </a:lnSpc>
                        <a:buNone/>
                      </a:pPr>
                      <a:r>
                        <a:rPr lang="en-GB" sz="1000" b="1" i="0" u="none" strike="noStrike" dirty="0">
                          <a:solidFill>
                            <a:srgbClr val="000000"/>
                          </a:solidFill>
                          <a:effectLst/>
                          <a:latin typeface="Tahoma" panose="020B0604030504040204" pitchFamily="34" charset="0"/>
                        </a:rPr>
                        <a:t>3. Compliance</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3.2</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Compliance with Environmental Regulations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The Bidder must submit proof of an Environmental Management System (EMS) in the form of a valid ISO 14001 Environmental Management System certificate, issued by an accredited certification body. The certificate must be applicable to the bidder’s operations, relevant to the scope of the tender, and valid as at the closing date of the RFP.</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Note: In the case of an unincorporated Joint Venture (JV), the certificate must be issued in the name of at least one JV partner. The appointed bidder will be required to ensure that the ISO 14001 certification remains valid for the full duration of the contract.</a:t>
                      </a:r>
                    </a:p>
                  </a:txBody>
                  <a:tcPr marL="0" marR="0" marT="0" marB="0" anchor="ctr">
                    <a:cell3D prstMaterial="dkEdge">
                      <a:bevel prst="artDeco"/>
                      <a:lightRig rig="flood" dir="t"/>
                    </a:cell3D>
                  </a:tcPr>
                </a:tc>
                <a:tc>
                  <a:txBody>
                    <a:bodyPr/>
                    <a:lstStyle/>
                    <a:p>
                      <a:pPr algn="ctr" fontAlgn="ctr">
                        <a:buNone/>
                      </a:pPr>
                      <a:r>
                        <a:rPr lang="en-ZA" sz="1000" b="0" i="0" u="none" strike="noStrike" dirty="0">
                          <a:solidFill>
                            <a:srgbClr val="000000"/>
                          </a:solidFill>
                          <a:effectLst/>
                          <a:latin typeface="Tahoma" panose="020B0604030504040204" pitchFamily="34" charset="0"/>
                        </a:rPr>
                        <a:t>5</a:t>
                      </a: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5 points =  A valid ISO 14001 certificate is submitted and meets the stated requirements.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0 point = The ISO 14001 certificate is not submitted, is expired, is not issued by an accredited certification body, or does not meet the stated requirements.</a:t>
                      </a: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3222843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C7069-9CC7-8099-EE55-361EC7E95D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10059-289F-341C-2F77-0F5D5A1930E4}"/>
              </a:ext>
            </a:extLst>
          </p:cNvPr>
          <p:cNvSpPr>
            <a:spLocks noGrp="1"/>
          </p:cNvSpPr>
          <p:nvPr>
            <p:ph type="title"/>
          </p:nvPr>
        </p:nvSpPr>
        <p:spPr>
          <a:xfrm>
            <a:off x="435061" y="253656"/>
            <a:ext cx="10879873" cy="762000"/>
          </a:xfrm>
        </p:spPr>
        <p:txBody>
          <a:bodyPr vert="horz" lIns="0" tIns="0" rIns="0" bIns="0" rtlCol="0" anchor="ctr">
            <a:noAutofit/>
          </a:bodyPr>
          <a:lstStyle/>
          <a:p>
            <a:r>
              <a:rPr lang="en-GB" dirty="0">
                <a:latin typeface="+mn-lt"/>
              </a:rPr>
              <a:t>6. Technical Evaluation Criteria (Continued)</a:t>
            </a:r>
          </a:p>
        </p:txBody>
      </p:sp>
      <p:grpSp>
        <p:nvGrpSpPr>
          <p:cNvPr id="3" name="Group 2">
            <a:extLst>
              <a:ext uri="{FF2B5EF4-FFF2-40B4-BE49-F238E27FC236}">
                <a16:creationId xmlns:a16="http://schemas.microsoft.com/office/drawing/2014/main" id="{1806AC1D-AA0A-51C6-CA53-6CB7B927DBA2}"/>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F8E64871-0CCA-902E-93FC-F415EE69DB76}"/>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CCCB4F8B-3B94-8002-707C-25C868F77F9D}"/>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F4A09F95-822A-0ECF-1FED-B7E6F0E52D59}"/>
              </a:ext>
            </a:extLst>
          </p:cNvPr>
          <p:cNvGraphicFramePr>
            <a:graphicFrameLocks noGrp="1"/>
          </p:cNvGraphicFramePr>
          <p:nvPr>
            <p:extLst>
              <p:ext uri="{D42A27DB-BD31-4B8C-83A1-F6EECF244321}">
                <p14:modId xmlns:p14="http://schemas.microsoft.com/office/powerpoint/2010/main" val="2913033368"/>
              </p:ext>
            </p:extLst>
          </p:nvPr>
        </p:nvGraphicFramePr>
        <p:xfrm>
          <a:off x="291617" y="1607192"/>
          <a:ext cx="10317017" cy="4405682"/>
        </p:xfrm>
        <a:graphic>
          <a:graphicData uri="http://schemas.openxmlformats.org/drawingml/2006/table">
            <a:tbl>
              <a:tblPr firstRow="1" bandRow="1">
                <a:tableStyleId>{616DA210-FB5B-4158-B5E0-FEB733F419BA}</a:tableStyleId>
              </a:tblPr>
              <a:tblGrid>
                <a:gridCol w="1093838">
                  <a:extLst>
                    <a:ext uri="{9D8B030D-6E8A-4147-A177-3AD203B41FA5}">
                      <a16:colId xmlns:a16="http://schemas.microsoft.com/office/drawing/2014/main" val="2443384948"/>
                    </a:ext>
                  </a:extLst>
                </a:gridCol>
                <a:gridCol w="323272">
                  <a:extLst>
                    <a:ext uri="{9D8B030D-6E8A-4147-A177-3AD203B41FA5}">
                      <a16:colId xmlns:a16="http://schemas.microsoft.com/office/drawing/2014/main" val="3126618647"/>
                    </a:ext>
                  </a:extLst>
                </a:gridCol>
                <a:gridCol w="1745673">
                  <a:extLst>
                    <a:ext uri="{9D8B030D-6E8A-4147-A177-3AD203B41FA5}">
                      <a16:colId xmlns:a16="http://schemas.microsoft.com/office/drawing/2014/main" val="1413224890"/>
                    </a:ext>
                  </a:extLst>
                </a:gridCol>
                <a:gridCol w="3796145">
                  <a:extLst>
                    <a:ext uri="{9D8B030D-6E8A-4147-A177-3AD203B41FA5}">
                      <a16:colId xmlns:a16="http://schemas.microsoft.com/office/drawing/2014/main" val="1385427853"/>
                    </a:ext>
                  </a:extLst>
                </a:gridCol>
                <a:gridCol w="748145">
                  <a:extLst>
                    <a:ext uri="{9D8B030D-6E8A-4147-A177-3AD203B41FA5}">
                      <a16:colId xmlns:a16="http://schemas.microsoft.com/office/drawing/2014/main" val="2209337492"/>
                    </a:ext>
                  </a:extLst>
                </a:gridCol>
                <a:gridCol w="2609944">
                  <a:extLst>
                    <a:ext uri="{9D8B030D-6E8A-4147-A177-3AD203B41FA5}">
                      <a16:colId xmlns:a16="http://schemas.microsoft.com/office/drawing/2014/main" val="3151113547"/>
                    </a:ext>
                  </a:extLst>
                </a:gridCol>
              </a:tblGrid>
              <a:tr h="860743">
                <a:tc>
                  <a:txBody>
                    <a:bodyPr/>
                    <a:lstStyle/>
                    <a:p>
                      <a:pPr algn="ctr" fontAlgn="ctr">
                        <a:buNone/>
                      </a:pPr>
                      <a:r>
                        <a:rPr lang="en-ZA" sz="1100" b="1" i="0" u="none" strike="noStrike" dirty="0">
                          <a:solidFill>
                            <a:srgbClr val="000000"/>
                          </a:solidFill>
                          <a:effectLst/>
                          <a:latin typeface="Tahoma" panose="020B0604030504040204" pitchFamily="34" charset="0"/>
                        </a:rPr>
                        <a:t>Element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Transnet Minimum Technical Requirements</a:t>
                      </a:r>
                    </a:p>
                  </a:txBody>
                  <a:tcPr marL="6350" marR="6350" marT="6350" marB="0" anchor="ctr">
                    <a:cell3D prstMaterial="dkEdge">
                      <a:bevel prst="artDeco"/>
                      <a:lightRig rig="flood" dir="t"/>
                    </a:cell3D>
                  </a:tcPr>
                </a:tc>
                <a:tc>
                  <a:txBody>
                    <a:bodyPr/>
                    <a:lstStyle/>
                    <a:p>
                      <a:pPr algn="ctr" fontAlgn="ctr">
                        <a:buNone/>
                      </a:pPr>
                      <a:r>
                        <a:rPr lang="en-GB" sz="1100" b="1" i="0" u="none" strike="noStrike" dirty="0">
                          <a:solidFill>
                            <a:srgbClr val="000000"/>
                          </a:solidFill>
                          <a:effectLst/>
                          <a:latin typeface="Tahoma" panose="020B0604030504040204" pitchFamily="34" charset="0"/>
                        </a:rPr>
                        <a:t>Proof of Evidence Required[Reference appendix where evidence is contained]</a:t>
                      </a: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Methodology</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3544939">
                <a:tc>
                  <a:txBody>
                    <a:bodyPr/>
                    <a:lstStyle/>
                    <a:p>
                      <a:pPr algn="l" fontAlgn="ctr">
                        <a:lnSpc>
                          <a:spcPct val="150000"/>
                        </a:lnSpc>
                        <a:buNone/>
                      </a:pPr>
                      <a:r>
                        <a:rPr lang="en-GB" sz="1100" b="1" i="0" u="none" strike="noStrike" dirty="0">
                          <a:solidFill>
                            <a:srgbClr val="000000"/>
                          </a:solidFill>
                          <a:effectLst/>
                          <a:latin typeface="Tahoma" panose="020B0604030504040204" pitchFamily="34" charset="0"/>
                        </a:rPr>
                        <a:t>3. Compliance</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p>
                      <a:pPr algn="l" fontAlgn="ctr">
                        <a:lnSpc>
                          <a:spcPct val="150000"/>
                        </a:lnSpc>
                        <a:buNone/>
                      </a:pPr>
                      <a:endParaRPr lang="en-GB" sz="1100" b="0" i="0" u="none" strike="noStrike" dirty="0">
                        <a:solidFill>
                          <a:srgbClr val="000000"/>
                        </a:solidFill>
                        <a:effectLst/>
                        <a:latin typeface="Tahoma" panose="020B0604030504040204" pitchFamily="34" charset="0"/>
                      </a:endParaRP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100" b="0" i="0" u="none" strike="noStrike" dirty="0">
                          <a:solidFill>
                            <a:srgbClr val="000000"/>
                          </a:solidFill>
                          <a:effectLst/>
                          <a:latin typeface="Tahoma" panose="020B0604030504040204" pitchFamily="34" charset="0"/>
                        </a:rPr>
                        <a:t>3.3</a:t>
                      </a:r>
                    </a:p>
                    <a:p>
                      <a:pPr algn="ctr"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Compliance with Safety Regulations</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The Bidder must submit proof of an Occupational Health and Safety (OHS) management system in the form of a valid ISO 45001 Occupational Health and Safety Management System certificate, issued by an accredited certification body. The certificate must be applicable to the bidder’s operations, relevant to the scope of the tender, and valid as at the closing date of the RFP.</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p>
                      <a:pPr algn="l" fontAlgn="ctr">
                        <a:lnSpc>
                          <a:spcPct val="150000"/>
                        </a:lnSpc>
                        <a:buNone/>
                      </a:pPr>
                      <a:r>
                        <a:rPr lang="en-GB" sz="1100" b="0" i="0" u="none" strike="noStrike" dirty="0">
                          <a:solidFill>
                            <a:srgbClr val="000000"/>
                          </a:solidFill>
                          <a:effectLst/>
                          <a:latin typeface="Tahoma" panose="020B0604030504040204" pitchFamily="34" charset="0"/>
                        </a:rPr>
                        <a:t>Note: In the case of an unincorporated Joint Venture (JV), the certificate must be issued in the name of at least one JV partner. The appointed bidder will be required to ensure that the ISO 45001 certification remains valid for the full duration of the contract.</a:t>
                      </a:r>
                    </a:p>
                  </a:txBody>
                  <a:tcPr marL="0" marR="0" marT="0" marB="0" anchor="ctr">
                    <a:cell3D prstMaterial="dkEdge">
                      <a:bevel prst="artDeco"/>
                      <a:lightRig rig="flood" dir="t"/>
                    </a:cell3D>
                  </a:tcPr>
                </a:tc>
                <a:tc>
                  <a:txBody>
                    <a:bodyPr/>
                    <a:lstStyle/>
                    <a:p>
                      <a:pPr algn="ctr" fontAlgn="ctr">
                        <a:lnSpc>
                          <a:spcPct val="150000"/>
                        </a:lnSpc>
                        <a:buNone/>
                      </a:pPr>
                      <a:r>
                        <a:rPr lang="en-ZA" sz="1100" b="0" i="0" u="none" strike="noStrike" dirty="0">
                          <a:solidFill>
                            <a:srgbClr val="000000"/>
                          </a:solidFill>
                          <a:effectLst/>
                          <a:latin typeface="Tahoma" panose="020B0604030504040204" pitchFamily="34" charset="0"/>
                        </a:rPr>
                        <a:t>5</a:t>
                      </a:r>
                    </a:p>
                    <a:p>
                      <a:pPr algn="ctr" fontAlgn="ctr">
                        <a:lnSpc>
                          <a:spcPct val="150000"/>
                        </a:lnSpc>
                        <a:buNone/>
                      </a:pPr>
                      <a:endParaRPr lang="en-ZA" sz="11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100" b="0" i="0" u="none" strike="noStrike" dirty="0">
                          <a:solidFill>
                            <a:srgbClr val="000000"/>
                          </a:solidFill>
                          <a:effectLst/>
                          <a:latin typeface="Tahoma" panose="020B0604030504040204" pitchFamily="34" charset="0"/>
                        </a:rPr>
                        <a:t>5 points =  A valid ISO 45001 certificate is submitted and meets the stated requirements.</a:t>
                      </a:r>
                    </a:p>
                    <a:p>
                      <a:pPr algn="l" fontAlgn="ctr">
                        <a:lnSpc>
                          <a:spcPct val="150000"/>
                        </a:lnSpc>
                        <a:buNone/>
                      </a:pPr>
                      <a:endParaRPr lang="en-GB" sz="1100" b="0" i="0" u="none" strike="noStrike" dirty="0">
                        <a:solidFill>
                          <a:srgbClr val="000000"/>
                        </a:solidFill>
                        <a:effectLst/>
                        <a:latin typeface="Tahoma" panose="020B0604030504040204" pitchFamily="34" charset="0"/>
                      </a:endParaRPr>
                    </a:p>
                    <a:p>
                      <a:pPr algn="l" fontAlgn="ctr">
                        <a:lnSpc>
                          <a:spcPct val="150000"/>
                        </a:lnSpc>
                        <a:buNone/>
                      </a:pPr>
                      <a:r>
                        <a:rPr lang="en-GB" sz="1100" b="0" i="0" u="none" strike="noStrike" dirty="0">
                          <a:solidFill>
                            <a:srgbClr val="000000"/>
                          </a:solidFill>
                          <a:effectLst/>
                          <a:latin typeface="Tahoma" panose="020B0604030504040204" pitchFamily="34" charset="0"/>
                        </a:rPr>
                        <a:t>0 points = The ISO 45001 certificate is not submitted, is expired, is not issued by an accredited certification body, or does not meet the stated requirements.</a:t>
                      </a: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1914114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9D8C2-A5C2-B729-E3B3-A232B4107D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F85C0-BE4C-CFCD-CDE2-3D11FAED7881}"/>
              </a:ext>
            </a:extLst>
          </p:cNvPr>
          <p:cNvSpPr>
            <a:spLocks noGrp="1"/>
          </p:cNvSpPr>
          <p:nvPr>
            <p:ph type="title"/>
          </p:nvPr>
        </p:nvSpPr>
        <p:spPr>
          <a:xfrm>
            <a:off x="435061" y="253656"/>
            <a:ext cx="10879873" cy="762000"/>
          </a:xfrm>
        </p:spPr>
        <p:txBody>
          <a:bodyPr vert="horz" lIns="0" tIns="0" rIns="0" bIns="0" rtlCol="0" anchor="ctr">
            <a:noAutofit/>
          </a:bodyPr>
          <a:lstStyle/>
          <a:p>
            <a:r>
              <a:rPr lang="en-GB" dirty="0">
                <a:latin typeface="+mn-lt"/>
              </a:rPr>
              <a:t>6. Technical Evaluation (Continued)</a:t>
            </a:r>
          </a:p>
        </p:txBody>
      </p:sp>
      <p:grpSp>
        <p:nvGrpSpPr>
          <p:cNvPr id="3" name="Group 2">
            <a:extLst>
              <a:ext uri="{FF2B5EF4-FFF2-40B4-BE49-F238E27FC236}">
                <a16:creationId xmlns:a16="http://schemas.microsoft.com/office/drawing/2014/main" id="{2C92F06F-B44D-EE3F-1D23-E60FD5491457}"/>
              </a:ext>
            </a:extLst>
          </p:cNvPr>
          <p:cNvGrpSpPr/>
          <p:nvPr/>
        </p:nvGrpSpPr>
        <p:grpSpPr>
          <a:xfrm>
            <a:off x="245327" y="987000"/>
            <a:ext cx="10368048" cy="591534"/>
            <a:chOff x="0" y="2089681"/>
            <a:chExt cx="10368048" cy="591534"/>
          </a:xfrm>
        </p:grpSpPr>
        <p:sp>
          <p:nvSpPr>
            <p:cNvPr id="4" name="Rectangle: Rounded Corners 3">
              <a:extLst>
                <a:ext uri="{FF2B5EF4-FFF2-40B4-BE49-F238E27FC236}">
                  <a16:creationId xmlns:a16="http://schemas.microsoft.com/office/drawing/2014/main" id="{DB2E4925-ED35-42DA-521B-431F7F381535}"/>
                </a:ext>
              </a:extLst>
            </p:cNvPr>
            <p:cNvSpPr/>
            <p:nvPr/>
          </p:nvSpPr>
          <p:spPr>
            <a:xfrm>
              <a:off x="0" y="2089681"/>
              <a:ext cx="10368048" cy="5915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Rounded Corners 4">
              <a:extLst>
                <a:ext uri="{FF2B5EF4-FFF2-40B4-BE49-F238E27FC236}">
                  <a16:creationId xmlns:a16="http://schemas.microsoft.com/office/drawing/2014/main" id="{4AE634F9-8E61-A12E-EE65-CD4F0961B3B8}"/>
                </a:ext>
              </a:extLst>
            </p:cNvPr>
            <p:cNvSpPr txBox="1"/>
            <p:nvPr/>
          </p:nvSpPr>
          <p:spPr>
            <a:xfrm>
              <a:off x="46290" y="2118337"/>
              <a:ext cx="10275468" cy="5452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marR="0" lvl="0" indent="0" algn="l" defTabSz="758428" rtl="0" eaLnBrk="1" fontAlgn="auto" latinLnBrk="0" hangingPunct="1">
                <a:lnSpc>
                  <a:spcPct val="100000"/>
                </a:lnSpc>
                <a:spcBef>
                  <a:spcPts val="0"/>
                </a:spcBef>
                <a:spcAft>
                  <a:spcPts val="0"/>
                </a:spcAft>
                <a:buClrTx/>
                <a:buSzTx/>
                <a:buFontTx/>
                <a:buNone/>
                <a:tabLst>
                  <a:tab pos="557213" algn="l"/>
                  <a:tab pos="601067" algn="l"/>
                </a:tabLst>
                <a:defRPr/>
              </a:pPr>
              <a:r>
                <a:rPr kumimoji="0" lang="en-US" altLang="en-US" sz="1200" b="1"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Step 3</a:t>
              </a:r>
              <a:r>
                <a:rPr kumimoji="0" lang="en-US"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rPr>
                <a:t> :	Technical Desktop evaluation criteria that are used to determine the capacity, competency and capability of respondents, highest scores reflect best suited respondents.</a:t>
              </a:r>
              <a:endParaRPr kumimoji="0" lang="en-ZA" altLang="en-US" sz="1200" b="0" i="0" u="none" strike="noStrike" kern="0" cap="none" spc="0" normalizeH="0" baseline="0" noProof="0" dirty="0">
                <a:ln>
                  <a:noFill/>
                </a:ln>
                <a:solidFill>
                  <a:srgbClr val="FFFFFF"/>
                </a:solidFill>
                <a:effectLst/>
                <a:uLnTx/>
                <a:uFillTx/>
                <a:latin typeface="Tahoma"/>
                <a:ea typeface="Tahoma" panose="020B0604030504040204" pitchFamily="34" charset="0"/>
                <a:cs typeface="+mn-cs"/>
              </a:endParaRPr>
            </a:p>
          </p:txBody>
        </p:sp>
      </p:grpSp>
      <p:graphicFrame>
        <p:nvGraphicFramePr>
          <p:cNvPr id="5" name="Table 4">
            <a:extLst>
              <a:ext uri="{FF2B5EF4-FFF2-40B4-BE49-F238E27FC236}">
                <a16:creationId xmlns:a16="http://schemas.microsoft.com/office/drawing/2014/main" id="{7E244EC2-25A0-1412-E585-5F42BE342240}"/>
              </a:ext>
            </a:extLst>
          </p:cNvPr>
          <p:cNvGraphicFramePr>
            <a:graphicFrameLocks noGrp="1"/>
          </p:cNvGraphicFramePr>
          <p:nvPr>
            <p:extLst>
              <p:ext uri="{D42A27DB-BD31-4B8C-83A1-F6EECF244321}">
                <p14:modId xmlns:p14="http://schemas.microsoft.com/office/powerpoint/2010/main" val="700746514"/>
              </p:ext>
            </p:extLst>
          </p:nvPr>
        </p:nvGraphicFramePr>
        <p:xfrm>
          <a:off x="291617" y="1607192"/>
          <a:ext cx="10379568" cy="4289743"/>
        </p:xfrm>
        <a:graphic>
          <a:graphicData uri="http://schemas.openxmlformats.org/drawingml/2006/table">
            <a:tbl>
              <a:tblPr firstRow="1" bandRow="1">
                <a:tableStyleId>{616DA210-FB5B-4158-B5E0-FEB733F419BA}</a:tableStyleId>
              </a:tblPr>
              <a:tblGrid>
                <a:gridCol w="1111415">
                  <a:extLst>
                    <a:ext uri="{9D8B030D-6E8A-4147-A177-3AD203B41FA5}">
                      <a16:colId xmlns:a16="http://schemas.microsoft.com/office/drawing/2014/main" val="2443384948"/>
                    </a:ext>
                  </a:extLst>
                </a:gridCol>
                <a:gridCol w="328466">
                  <a:extLst>
                    <a:ext uri="{9D8B030D-6E8A-4147-A177-3AD203B41FA5}">
                      <a16:colId xmlns:a16="http://schemas.microsoft.com/office/drawing/2014/main" val="3126618647"/>
                    </a:ext>
                  </a:extLst>
                </a:gridCol>
                <a:gridCol w="1270320">
                  <a:extLst>
                    <a:ext uri="{9D8B030D-6E8A-4147-A177-3AD203B41FA5}">
                      <a16:colId xmlns:a16="http://schemas.microsoft.com/office/drawing/2014/main" val="1413224890"/>
                    </a:ext>
                  </a:extLst>
                </a:gridCol>
                <a:gridCol w="2918691">
                  <a:extLst>
                    <a:ext uri="{9D8B030D-6E8A-4147-A177-3AD203B41FA5}">
                      <a16:colId xmlns:a16="http://schemas.microsoft.com/office/drawing/2014/main" val="1385427853"/>
                    </a:ext>
                  </a:extLst>
                </a:gridCol>
                <a:gridCol w="569074">
                  <a:extLst>
                    <a:ext uri="{9D8B030D-6E8A-4147-A177-3AD203B41FA5}">
                      <a16:colId xmlns:a16="http://schemas.microsoft.com/office/drawing/2014/main" val="2209337492"/>
                    </a:ext>
                  </a:extLst>
                </a:gridCol>
                <a:gridCol w="4181602">
                  <a:extLst>
                    <a:ext uri="{9D8B030D-6E8A-4147-A177-3AD203B41FA5}">
                      <a16:colId xmlns:a16="http://schemas.microsoft.com/office/drawing/2014/main" val="3151113547"/>
                    </a:ext>
                  </a:extLst>
                </a:gridCol>
              </a:tblGrid>
              <a:tr h="860743">
                <a:tc>
                  <a:txBody>
                    <a:bodyPr/>
                    <a:lstStyle/>
                    <a:p>
                      <a:pPr algn="ctr" fontAlgn="ctr">
                        <a:buNone/>
                      </a:pPr>
                      <a:r>
                        <a:rPr lang="en-ZA" sz="1100" b="1" i="0" u="none" strike="noStrike" dirty="0">
                          <a:solidFill>
                            <a:srgbClr val="000000"/>
                          </a:solidFill>
                          <a:effectLst/>
                          <a:latin typeface="Tahoma" panose="020B0604030504040204" pitchFamily="34" charset="0"/>
                        </a:rPr>
                        <a:t>Element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a:t>
                      </a: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r>
                        <a:rPr lang="en-ZA" sz="1100" b="1" i="0" u="none" strike="noStrike" dirty="0">
                          <a:solidFill>
                            <a:srgbClr val="000000"/>
                          </a:solidFill>
                          <a:effectLst/>
                          <a:latin typeface="Tahoma" panose="020B0604030504040204" pitchFamily="34" charset="0"/>
                        </a:rPr>
                        <a:t>Transnet Minimum Technical Requirements</a:t>
                      </a:r>
                    </a:p>
                  </a:txBody>
                  <a:tcPr marL="6350" marR="6350" marT="6350" marB="0" anchor="ctr">
                    <a:cell3D prstMaterial="dkEdge">
                      <a:bevel prst="artDeco"/>
                      <a:lightRig rig="flood" dir="t"/>
                    </a:cell3D>
                  </a:tcPr>
                </a:tc>
                <a:tc>
                  <a:txBody>
                    <a:bodyPr/>
                    <a:lstStyle/>
                    <a:p>
                      <a:pPr algn="ctr" fontAlgn="ctr">
                        <a:buNone/>
                      </a:pPr>
                      <a:r>
                        <a:rPr lang="en-GB" sz="1100" b="1" i="0" u="none" strike="noStrike" dirty="0">
                          <a:solidFill>
                            <a:srgbClr val="000000"/>
                          </a:solidFill>
                          <a:effectLst/>
                          <a:latin typeface="Tahoma" panose="020B0604030504040204" pitchFamily="34" charset="0"/>
                        </a:rPr>
                        <a:t>Proof of Evidence Required[Reference appendix where evidence is contained]</a:t>
                      </a: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Points</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tc>
                  <a:txBody>
                    <a:bodyPr/>
                    <a:lstStyle/>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r>
                        <a:rPr lang="en-ZA" sz="1100" b="1" i="0" u="none" strike="noStrike" dirty="0">
                          <a:solidFill>
                            <a:srgbClr val="000000"/>
                          </a:solidFill>
                          <a:effectLst/>
                          <a:latin typeface="Tahoma" panose="020B0604030504040204" pitchFamily="34" charset="0"/>
                        </a:rPr>
                        <a:t>Scoring Methodology</a:t>
                      </a:r>
                    </a:p>
                    <a:p>
                      <a:pPr algn="ctr" fontAlgn="ctr">
                        <a:buNone/>
                      </a:pPr>
                      <a:endParaRPr lang="en-ZA" sz="1100" b="1" i="0" u="none" strike="noStrike" dirty="0">
                        <a:solidFill>
                          <a:srgbClr val="000000"/>
                        </a:solidFill>
                        <a:effectLst/>
                        <a:latin typeface="Tahoma" panose="020B0604030504040204" pitchFamily="34" charset="0"/>
                      </a:endParaRPr>
                    </a:p>
                    <a:p>
                      <a:pPr algn="ctr" fontAlgn="ctr">
                        <a:buNone/>
                      </a:pPr>
                      <a:endParaRPr lang="en-ZA" sz="1100" b="1" i="0" u="none" strike="noStrike" dirty="0">
                        <a:solidFill>
                          <a:srgbClr val="000000"/>
                        </a:solidFill>
                        <a:effectLst/>
                        <a:latin typeface="Tahoma" panose="020B0604030504040204" pitchFamily="34" charset="0"/>
                      </a:endParaRPr>
                    </a:p>
                  </a:txBody>
                  <a:tcPr marL="6350" marR="6350" marT="6350" marB="0" anchor="ctr">
                    <a:cell3D prstMaterial="dkEdge">
                      <a:bevel prst="artDeco"/>
                      <a:lightRig rig="flood" dir="t"/>
                    </a:cell3D>
                  </a:tcPr>
                </a:tc>
                <a:extLst>
                  <a:ext uri="{0D108BD9-81ED-4DB2-BD59-A6C34878D82A}">
                    <a16:rowId xmlns:a16="http://schemas.microsoft.com/office/drawing/2014/main" val="284412292"/>
                  </a:ext>
                </a:extLst>
              </a:tr>
              <a:tr h="1568148">
                <a:tc>
                  <a:txBody>
                    <a:bodyPr/>
                    <a:lstStyle/>
                    <a:p>
                      <a:pPr algn="l" fontAlgn="ctr">
                        <a:lnSpc>
                          <a:spcPct val="150000"/>
                        </a:lnSpc>
                        <a:buNone/>
                      </a:pPr>
                      <a:r>
                        <a:rPr lang="en-GB" sz="1000" b="1" i="0" u="none" strike="noStrike" dirty="0">
                          <a:solidFill>
                            <a:srgbClr val="000000"/>
                          </a:solidFill>
                          <a:effectLst/>
                          <a:latin typeface="Tahoma" panose="020B0604030504040204" pitchFamily="34" charset="0"/>
                        </a:rPr>
                        <a:t>4. Deliveries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4.1</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Confirmation of Logistics and Transportation Capability for Fuel Delivery</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The Bidder must submit proof of logistics and transportation capability. In the case where the bidder does not have own transportation capability, a signed and valid logistics agreement with an outsourced logistics provider, subcontractor, or unincorporated JV partner must be submitted. In the case where the bidder has own transportation capability, documentary proof of fleet ownership or control must be submitted, including number of vehicles/tankers, capacity, and registration documents.</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Note: All documentation must be valid as at the closing date of the RFP and, in the case of a JV, in the name of at least one JV partner.</a:t>
                      </a:r>
                    </a:p>
                  </a:txBody>
                  <a:tcPr marL="0" marR="0" marT="0" marB="0" anchor="ctr">
                    <a:cell3D prstMaterial="dkEdge">
                      <a:bevel prst="artDeco"/>
                      <a:lightRig rig="flood" dir="t"/>
                    </a:cell3D>
                  </a:tcPr>
                </a:tc>
                <a:tc>
                  <a:txBody>
                    <a:bodyPr/>
                    <a:lstStyle/>
                    <a:p>
                      <a:pPr algn="ctr" fontAlgn="ctr">
                        <a:lnSpc>
                          <a:spcPct val="150000"/>
                        </a:lnSpc>
                        <a:buNone/>
                      </a:pPr>
                      <a:r>
                        <a:rPr lang="en-ZA" sz="1000" b="0" i="0" u="none" strike="noStrike" dirty="0">
                          <a:solidFill>
                            <a:srgbClr val="000000"/>
                          </a:solidFill>
                          <a:effectLst/>
                          <a:latin typeface="Tahoma" panose="020B0604030504040204" pitchFamily="34" charset="0"/>
                        </a:rPr>
                        <a:t>10</a:t>
                      </a:r>
                    </a:p>
                    <a:p>
                      <a:pPr algn="ctr" fontAlgn="ctr">
                        <a:lnSpc>
                          <a:spcPct val="150000"/>
                        </a:lnSpc>
                        <a:buNone/>
                      </a:pPr>
                      <a:endParaRPr lang="en-ZA" sz="1000" b="0" i="0" u="none" strike="noStrike" dirty="0">
                        <a:solidFill>
                          <a:srgbClr val="000000"/>
                        </a:solidFill>
                        <a:effectLst/>
                        <a:latin typeface="Tahoma" panose="020B0604030504040204" pitchFamily="34" charset="0"/>
                      </a:endParaRPr>
                    </a:p>
                  </a:txBody>
                  <a:tcPr marL="0" marR="0" marT="0" marB="0" anchor="ctr">
                    <a:cell3D prstMaterial="dkEdge">
                      <a:bevel prst="artDeco"/>
                      <a:lightRig rig="flood" dir="t"/>
                    </a:cell3D>
                  </a:tcPr>
                </a:tc>
                <a:tc>
                  <a:txBody>
                    <a:bodyPr/>
                    <a:lstStyle/>
                    <a:p>
                      <a:pPr algn="l" fontAlgn="ctr">
                        <a:lnSpc>
                          <a:spcPct val="150000"/>
                        </a:lnSpc>
                        <a:buNone/>
                      </a:pPr>
                      <a:r>
                        <a:rPr lang="en-GB" sz="1000" b="0" i="0" u="none" strike="noStrike" dirty="0">
                          <a:solidFill>
                            <a:srgbClr val="000000"/>
                          </a:solidFill>
                          <a:effectLst/>
                          <a:latin typeface="Tahoma" panose="020B0604030504040204" pitchFamily="34" charset="0"/>
                        </a:rPr>
                        <a:t>10 points =   A fully compliant submission is provided demonstrating logistics and transportation capability. In the case where the bidder does not have own transportation capability, a valid and signed logistics agreement with an outsourced logistics provider, subcontractor, or unincorporated JV partner is submitted. In the case where the bidder has own transportation capability, complete documentary proof of fleet ownership or control is submitted, including number of vehicles/tankers, capacity, and registration documents, all of which must be valid as at the closing date of the RFP.</a:t>
                      </a:r>
                    </a:p>
                    <a:p>
                      <a:pPr algn="l" fontAlgn="ctr">
                        <a:lnSpc>
                          <a:spcPct val="150000"/>
                        </a:lnSpc>
                        <a:buNone/>
                      </a:pPr>
                      <a:endParaRPr lang="en-GB" sz="1000" b="0" i="0" u="none" strike="noStrike" dirty="0">
                        <a:solidFill>
                          <a:srgbClr val="000000"/>
                        </a:solidFill>
                        <a:effectLst/>
                        <a:latin typeface="Tahoma" panose="020B0604030504040204" pitchFamily="34" charset="0"/>
                      </a:endParaRPr>
                    </a:p>
                    <a:p>
                      <a:pPr algn="l" fontAlgn="ctr">
                        <a:lnSpc>
                          <a:spcPct val="150000"/>
                        </a:lnSpc>
                        <a:buNone/>
                      </a:pPr>
                      <a:r>
                        <a:rPr lang="en-GB" sz="1000" b="0" i="0" u="none" strike="noStrike" dirty="0">
                          <a:solidFill>
                            <a:srgbClr val="000000"/>
                          </a:solidFill>
                          <a:effectLst/>
                          <a:latin typeface="Tahoma" panose="020B0604030504040204" pitchFamily="34" charset="0"/>
                        </a:rPr>
                        <a:t>0 point= No submission is provided, or the submitted documentation is incomplete, expired, invalid, or does not adequately demonstrate logistics and transportation capability in accordance with the requirements of the RFP.</a:t>
                      </a:r>
                    </a:p>
                  </a:txBody>
                  <a:tcPr marL="0" marR="0" marT="0" marB="0" anchor="ctr">
                    <a:cell3D prstMaterial="dkEdge">
                      <a:bevel prst="artDeco"/>
                      <a:lightRig rig="flood" dir="t"/>
                    </a:cell3D>
                  </a:tcPr>
                </a:tc>
                <a:extLst>
                  <a:ext uri="{0D108BD9-81ED-4DB2-BD59-A6C34878D82A}">
                    <a16:rowId xmlns:a16="http://schemas.microsoft.com/office/drawing/2014/main" val="3689285719"/>
                  </a:ext>
                </a:extLst>
              </a:tr>
            </a:tbl>
          </a:graphicData>
        </a:graphic>
      </p:graphicFrame>
    </p:spTree>
    <p:extLst>
      <p:ext uri="{BB962C8B-B14F-4D97-AF65-F5344CB8AC3E}">
        <p14:creationId xmlns:p14="http://schemas.microsoft.com/office/powerpoint/2010/main" val="38672186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BFB9-344A-FFCD-997D-7FD0BFB137D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7BB6956-C231-5FB7-2993-F9267523F893}"/>
              </a:ext>
            </a:extLst>
          </p:cNvPr>
          <p:cNvSpPr txBox="1"/>
          <p:nvPr/>
        </p:nvSpPr>
        <p:spPr>
          <a:xfrm>
            <a:off x="353510" y="381268"/>
            <a:ext cx="549710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800" b="1" dirty="0">
                <a:solidFill>
                  <a:srgbClr val="000000"/>
                </a:solidFill>
                <a:latin typeface="Tahoma"/>
              </a:rPr>
              <a:t>7.1 Price Evaluation</a:t>
            </a: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239C5CF1-F2ED-4BC5-5496-C2651B6B689C}"/>
              </a:ext>
            </a:extLst>
          </p:cNvPr>
          <p:cNvSpPr txBox="1"/>
          <p:nvPr/>
        </p:nvSpPr>
        <p:spPr>
          <a:xfrm>
            <a:off x="402214" y="749414"/>
            <a:ext cx="11152601" cy="2431435"/>
          </a:xfrm>
          <a:prstGeom prst="rect">
            <a:avLst/>
          </a:prstGeom>
          <a:noFill/>
        </p:spPr>
        <p:txBody>
          <a:bodyPr wrap="square" rtlCol="0">
            <a:spAutoFit/>
          </a:bodyPr>
          <a:lstStyle/>
          <a:p>
            <a:endParaRPr lang="en-ZA" sz="2400" b="1" dirty="0">
              <a:latin typeface="+mn-lt"/>
            </a:endParaRPr>
          </a:p>
          <a:p>
            <a:endParaRPr lang="en-ZA" sz="2800" dirty="0">
              <a:latin typeface="+mn-lt"/>
            </a:endParaRPr>
          </a:p>
          <a:p>
            <a:r>
              <a:rPr lang="en-ZA" sz="2000" dirty="0">
                <a:latin typeface="+mn-lt"/>
              </a:rPr>
              <a:t>Refer to the </a:t>
            </a:r>
            <a:r>
              <a:rPr lang="en-ZA" sz="2000" b="1" dirty="0">
                <a:latin typeface="+mn-lt"/>
              </a:rPr>
              <a:t>Annexure D</a:t>
            </a:r>
            <a:r>
              <a:rPr lang="en-ZA" sz="2000" dirty="0"/>
              <a:t> for a detailed </a:t>
            </a:r>
            <a:r>
              <a:rPr lang="en-ZA" sz="2000" dirty="0">
                <a:latin typeface="+mn-lt"/>
              </a:rPr>
              <a:t>Pricin</a:t>
            </a:r>
            <a:r>
              <a:rPr lang="en-ZA" sz="2000" dirty="0"/>
              <a:t>g Workbook – For Evaluation and Ranking</a:t>
            </a:r>
          </a:p>
          <a:p>
            <a:endParaRPr lang="en-ZA" sz="4000" dirty="0">
              <a:latin typeface="+mn-lt"/>
            </a:endParaRPr>
          </a:p>
          <a:p>
            <a:endParaRPr lang="en-US" sz="4000" dirty="0">
              <a:latin typeface="+mn-lt"/>
            </a:endParaRPr>
          </a:p>
        </p:txBody>
      </p:sp>
      <p:graphicFrame>
        <p:nvGraphicFramePr>
          <p:cNvPr id="6" name="Object 5">
            <a:extLst>
              <a:ext uri="{FF2B5EF4-FFF2-40B4-BE49-F238E27FC236}">
                <a16:creationId xmlns:a16="http://schemas.microsoft.com/office/drawing/2014/main" id="{56792345-4667-B2CE-46D3-405DF21BE825}"/>
              </a:ext>
            </a:extLst>
          </p:cNvPr>
          <p:cNvGraphicFramePr>
            <a:graphicFrameLocks noChangeAspect="1"/>
          </p:cNvGraphicFramePr>
          <p:nvPr>
            <p:extLst>
              <p:ext uri="{D42A27DB-BD31-4B8C-83A1-F6EECF244321}">
                <p14:modId xmlns:p14="http://schemas.microsoft.com/office/powerpoint/2010/main" val="1313568120"/>
              </p:ext>
            </p:extLst>
          </p:nvPr>
        </p:nvGraphicFramePr>
        <p:xfrm>
          <a:off x="3659170" y="3025775"/>
          <a:ext cx="914400" cy="806450"/>
        </p:xfrm>
        <a:graphic>
          <a:graphicData uri="http://schemas.openxmlformats.org/presentationml/2006/ole">
            <mc:AlternateContent xmlns:mc="http://schemas.openxmlformats.org/markup-compatibility/2006">
              <mc:Choice xmlns:v="urn:schemas-microsoft-com:vml" Requires="v">
                <p:oleObj name="Worksheet" showAsIcon="1" r:id="rId2" imgW="914603" imgH="806585" progId="Excel.Sheet.12">
                  <p:embed/>
                </p:oleObj>
              </mc:Choice>
              <mc:Fallback>
                <p:oleObj name="Worksheet" showAsIcon="1" r:id="rId2" imgW="914603" imgH="806585" progId="Excel.Sheet.12">
                  <p:embed/>
                  <p:pic>
                    <p:nvPicPr>
                      <p:cNvPr id="6" name="Object 5">
                        <a:extLst>
                          <a:ext uri="{FF2B5EF4-FFF2-40B4-BE49-F238E27FC236}">
                            <a16:creationId xmlns:a16="http://schemas.microsoft.com/office/drawing/2014/main" id="{56792345-4667-B2CE-46D3-405DF21BE825}"/>
                          </a:ext>
                        </a:extLst>
                      </p:cNvPr>
                      <p:cNvPicPr/>
                      <p:nvPr/>
                    </p:nvPicPr>
                    <p:blipFill>
                      <a:blip r:embed="rId3"/>
                      <a:stretch>
                        <a:fillRect/>
                      </a:stretch>
                    </p:blipFill>
                    <p:spPr>
                      <a:xfrm>
                        <a:off x="3659170" y="3025775"/>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975675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704" y="501511"/>
            <a:ext cx="10068389" cy="323256"/>
          </a:xfrm>
        </p:spPr>
        <p:txBody>
          <a:bodyPr vert="horz" lIns="0" tIns="0" rIns="0" bIns="0" rtlCol="0" anchor="ctr">
            <a:noAutofit/>
          </a:bodyPr>
          <a:lstStyle/>
          <a:p>
            <a:r>
              <a:rPr lang="en-GB" dirty="0">
                <a:latin typeface="+mn-lt"/>
                <a:ea typeface="+mj-ea"/>
              </a:rPr>
              <a:t>7.2 Price and Specific Goals Scoring</a:t>
            </a:r>
            <a:endParaRPr lang="en-ZA" dirty="0">
              <a:latin typeface="+mn-lt"/>
              <a:ea typeface="+mj-ea"/>
            </a:endParaRPr>
          </a:p>
        </p:txBody>
      </p:sp>
      <p:sp>
        <p:nvSpPr>
          <p:cNvPr id="5" name="Rectangle 1"/>
          <p:cNvSpPr>
            <a:spLocks noChangeArrowheads="1"/>
          </p:cNvSpPr>
          <p:nvPr/>
        </p:nvSpPr>
        <p:spPr bwMode="auto">
          <a:xfrm>
            <a:off x="1331913" y="3619972"/>
            <a:ext cx="21672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ZA" alt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ZA"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9" name="Rectangle 8"/>
          <p:cNvSpPr/>
          <p:nvPr/>
        </p:nvSpPr>
        <p:spPr>
          <a:xfrm>
            <a:off x="413704" y="827103"/>
            <a:ext cx="11084208" cy="1862754"/>
          </a:xfrm>
          <a:prstGeom prst="rect">
            <a:avLst/>
          </a:prstGeom>
        </p:spPr>
        <p:txBody>
          <a:bodyPr wrap="square">
            <a:spAutoFit/>
          </a:bodyPr>
          <a:lstStyle/>
          <a:p>
            <a:pPr marL="0" marR="0" lvl="0" indent="0" algn="just" defTabSz="457200" rtl="0" eaLnBrk="1" fontAlgn="auto" latinLnBrk="0" hangingPunct="1">
              <a:lnSpc>
                <a:spcPct val="150000"/>
              </a:lnSpc>
              <a:spcBef>
                <a:spcPts val="60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Specific goals criteria [ Weighted score 10 points]</a:t>
            </a:r>
          </a:p>
          <a:p>
            <a:pPr marL="171450" marR="0" lvl="0"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Specific goals evaluation in the final stages of evaluation and will be based on the Bidders B-BBEE scorecard.</a:t>
            </a:r>
            <a:endParaRPr kumimoji="0" lang="en-GB" sz="13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171450" marR="0" lvl="2"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Minimum B-BBEE Level 1-2 accreditation in new codes required as a B-BBEE minimum level.</a:t>
            </a:r>
          </a:p>
          <a:p>
            <a:pPr marL="171450" marR="0" lvl="2"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B-BBEE - current scorecard / B-BBEE Preference Points Claims Form B-BBEE - current scorecard / B-BBEE Preference Points Claims Form</a:t>
            </a:r>
          </a:p>
          <a:p>
            <a:pPr marL="171450" marR="0" lvl="0" indent="-171450" algn="just" defTabSz="457200" rtl="0" eaLnBrk="1" fontAlgn="auto" latinLnBrk="0" hangingPunct="1">
              <a:lnSpc>
                <a:spcPct val="150000"/>
              </a:lnSpc>
              <a:spcBef>
                <a:spcPts val="600"/>
              </a:spcBef>
              <a:spcAft>
                <a:spcPts val="0"/>
              </a:spcAft>
              <a:buClrTx/>
              <a:buSzTx/>
              <a:buFont typeface="Arial" panose="020B0604020202020204" pitchFamily="34" charset="0"/>
              <a:buChar char="•"/>
              <a:tabLst/>
              <a:defRPr/>
            </a:pPr>
            <a:r>
              <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ahoma" panose="020B0604030504040204" pitchFamily="34" charset="0"/>
              </a:rPr>
              <a:t>Preference points will be awarded to a bidder for attaining the B-BBEE status level of contribution in accordance with the table indicated below:</a:t>
            </a:r>
            <a:r>
              <a:rPr kumimoji="0" lang="en-US" sz="13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p:txBody>
      </p:sp>
      <p:graphicFrame>
        <p:nvGraphicFramePr>
          <p:cNvPr id="6" name="Table 5"/>
          <p:cNvGraphicFramePr>
            <a:graphicFrameLocks noGrp="1"/>
          </p:cNvGraphicFramePr>
          <p:nvPr/>
        </p:nvGraphicFramePr>
        <p:xfrm>
          <a:off x="1271467" y="3132077"/>
          <a:ext cx="6985842" cy="1390665"/>
        </p:xfrm>
        <a:graphic>
          <a:graphicData uri="http://schemas.openxmlformats.org/drawingml/2006/table">
            <a:tbl>
              <a:tblPr firstRow="1" firstCol="1" bandRow="1"/>
              <a:tblGrid>
                <a:gridCol w="4438962">
                  <a:extLst>
                    <a:ext uri="{9D8B030D-6E8A-4147-A177-3AD203B41FA5}">
                      <a16:colId xmlns:a16="http://schemas.microsoft.com/office/drawing/2014/main" val="1222738038"/>
                    </a:ext>
                  </a:extLst>
                </a:gridCol>
                <a:gridCol w="2546880">
                  <a:extLst>
                    <a:ext uri="{9D8B030D-6E8A-4147-A177-3AD203B41FA5}">
                      <a16:colId xmlns:a16="http://schemas.microsoft.com/office/drawing/2014/main" val="139609834"/>
                    </a:ext>
                  </a:extLst>
                </a:gridCol>
              </a:tblGrid>
              <a:tr h="477195">
                <a:tc>
                  <a:txBody>
                    <a:bodyPr/>
                    <a:lstStyle/>
                    <a:p>
                      <a:pPr algn="ctr" eaLnBrk="0" fontAlgn="base" hangingPunct="0">
                        <a:lnSpc>
                          <a:spcPct val="115000"/>
                        </a:lnSpc>
                        <a:spcAft>
                          <a:spcPts val="0"/>
                        </a:spcAft>
                      </a:pPr>
                      <a:r>
                        <a:rPr lang="en-ZA" sz="1200" b="1" kern="1200" dirty="0">
                          <a:solidFill>
                            <a:schemeClr val="bg1"/>
                          </a:solidFill>
                          <a:effectLst/>
                          <a:latin typeface="+mn-lt"/>
                          <a:ea typeface="Times New Roman" panose="02020603050405020304" pitchFamily="18" charset="0"/>
                        </a:rPr>
                        <a:t>Specific Goals</a:t>
                      </a:r>
                      <a:endParaRPr lang="en-ZA" sz="1200" dirty="0">
                        <a:solidFill>
                          <a:schemeClr val="bg1"/>
                        </a:solidFill>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algn="ctr" defTabSz="779173" rtl="0" eaLnBrk="0" fontAlgn="base" latinLnBrk="0" hangingPunct="0">
                        <a:lnSpc>
                          <a:spcPct val="115000"/>
                        </a:lnSpc>
                        <a:spcAft>
                          <a:spcPts val="0"/>
                        </a:spcAft>
                      </a:pPr>
                      <a:r>
                        <a:rPr lang="en-ZA" sz="1200" b="1" kern="1200" dirty="0">
                          <a:solidFill>
                            <a:schemeClr val="bg1"/>
                          </a:solidFill>
                          <a:effectLst/>
                          <a:latin typeface="+mn-lt"/>
                          <a:ea typeface="Times New Roman" panose="02020603050405020304" pitchFamily="18" charset="0"/>
                          <a:cs typeface="+mn-cs"/>
                        </a:rPr>
                        <a:t>Number of points</a:t>
                      </a:r>
                    </a:p>
                    <a:p>
                      <a:pPr marL="0" algn="ctr" defTabSz="779173" rtl="0" eaLnBrk="0" fontAlgn="base" latinLnBrk="0" hangingPunct="0">
                        <a:lnSpc>
                          <a:spcPct val="115000"/>
                        </a:lnSpc>
                        <a:spcAft>
                          <a:spcPts val="0"/>
                        </a:spcAft>
                      </a:pPr>
                      <a:r>
                        <a:rPr lang="en-ZA" sz="1200" b="1" kern="1200" dirty="0">
                          <a:solidFill>
                            <a:schemeClr val="bg1"/>
                          </a:solidFill>
                          <a:effectLst/>
                          <a:latin typeface="+mn-lt"/>
                          <a:ea typeface="Times New Roman" panose="02020603050405020304" pitchFamily="18" charset="0"/>
                          <a:cs typeface="+mn-cs"/>
                        </a:rPr>
                        <a:t>(90/10 system)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99998285"/>
                  </a:ext>
                </a:extLst>
              </a:tr>
              <a:tr h="304490">
                <a:tc>
                  <a:txBody>
                    <a:bodyPr/>
                    <a:lstStyle/>
                    <a:p>
                      <a:pPr algn="ctr" eaLnBrk="0" fontAlgn="base" hangingPunct="0">
                        <a:lnSpc>
                          <a:spcPct val="115000"/>
                        </a:lnSpc>
                        <a:spcAft>
                          <a:spcPts val="0"/>
                        </a:spcAft>
                      </a:pPr>
                      <a:r>
                        <a:rPr lang="en-ZA" sz="1200" kern="1200" dirty="0">
                          <a:effectLst/>
                          <a:latin typeface="+mn-lt"/>
                          <a:ea typeface="Times New Roman" panose="02020603050405020304" pitchFamily="18" charset="0"/>
                        </a:rPr>
                        <a:t>B-BBEE Level 1-2</a:t>
                      </a:r>
                      <a:endParaRPr lang="en-ZA" sz="1200"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ZA" sz="1200" dirty="0">
                          <a:effectLst/>
                          <a:latin typeface="+mn-lt"/>
                          <a:ea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4900112"/>
                  </a:ext>
                </a:extLst>
              </a:tr>
              <a:tr h="304490">
                <a:tc>
                  <a:txBody>
                    <a:bodyPr/>
                    <a:lstStyle/>
                    <a:p>
                      <a:pPr marL="0" algn="ctr" defTabSz="779173" rtl="0" eaLnBrk="0" fontAlgn="base" latinLnBrk="0" hangingPunct="0">
                        <a:lnSpc>
                          <a:spcPct val="115000"/>
                        </a:lnSpc>
                        <a:spcAft>
                          <a:spcPts val="0"/>
                        </a:spcAft>
                      </a:pPr>
                      <a:r>
                        <a:rPr lang="en-US" sz="1200" kern="1200" dirty="0">
                          <a:solidFill>
                            <a:schemeClr val="tx1"/>
                          </a:solidFill>
                          <a:effectLst/>
                          <a:latin typeface="+mn-lt"/>
                          <a:ea typeface="+mn-ea"/>
                          <a:cs typeface="+mn-cs"/>
                        </a:rPr>
                        <a:t>30% Sub- Contracting to Black Owned EMEs and QSEs</a:t>
                      </a:r>
                      <a:endParaRPr lang="en-ZA" sz="1200" kern="1200" dirty="0">
                        <a:solidFill>
                          <a:schemeClr val="tx1"/>
                        </a:solidFill>
                        <a:effectLst/>
                        <a:latin typeface="+mn-lt"/>
                        <a:ea typeface="Times New Roman" panose="02020603050405020304" pitchFamily="18"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ZA" sz="1200" dirty="0">
                          <a:effectLst/>
                          <a:latin typeface="+mn-lt"/>
                          <a:ea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296603"/>
                  </a:ext>
                </a:extLst>
              </a:tr>
              <a:tr h="304490">
                <a:tc>
                  <a:txBody>
                    <a:bodyPr/>
                    <a:lstStyle/>
                    <a:p>
                      <a:pPr algn="ctr" eaLnBrk="0" fontAlgn="base" hangingPunct="0">
                        <a:lnSpc>
                          <a:spcPct val="115000"/>
                        </a:lnSpc>
                        <a:spcAft>
                          <a:spcPts val="0"/>
                        </a:spcAft>
                      </a:pPr>
                      <a:r>
                        <a:rPr lang="en-ZA" sz="1200" b="1" kern="1200" dirty="0">
                          <a:effectLst/>
                          <a:latin typeface="+mn-lt"/>
                          <a:ea typeface="Times New Roman" panose="02020603050405020304" pitchFamily="18" charset="0"/>
                        </a:rPr>
                        <a:t>Total </a:t>
                      </a:r>
                      <a:endParaRPr lang="en-ZA" sz="1200" b="1"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lnSpc>
                          <a:spcPct val="115000"/>
                        </a:lnSpc>
                        <a:spcAft>
                          <a:spcPts val="0"/>
                        </a:spcAft>
                      </a:pPr>
                      <a:r>
                        <a:rPr lang="en-ZA" sz="1200" b="1" kern="1200" dirty="0">
                          <a:effectLst/>
                          <a:latin typeface="+mn-lt"/>
                          <a:ea typeface="Times New Roman" panose="02020603050405020304" pitchFamily="18" charset="0"/>
                        </a:rPr>
                        <a:t>10</a:t>
                      </a:r>
                      <a:endParaRPr lang="en-ZA" sz="1200" b="1" dirty="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5478906"/>
                  </a:ext>
                </a:extLst>
              </a:tr>
            </a:tbl>
          </a:graphicData>
        </a:graphic>
      </p:graphicFrame>
      <p:graphicFrame>
        <p:nvGraphicFramePr>
          <p:cNvPr id="7" name="Table 6">
            <a:extLst>
              <a:ext uri="{FF2B5EF4-FFF2-40B4-BE49-F238E27FC236}">
                <a16:creationId xmlns:a16="http://schemas.microsoft.com/office/drawing/2014/main" id="{BE710F8B-D7B0-9F98-45AD-0D613E0A2E72}"/>
              </a:ext>
            </a:extLst>
          </p:cNvPr>
          <p:cNvGraphicFramePr>
            <a:graphicFrameLocks noGrp="1"/>
          </p:cNvGraphicFramePr>
          <p:nvPr/>
        </p:nvGraphicFramePr>
        <p:xfrm>
          <a:off x="1271467" y="4970478"/>
          <a:ext cx="6985842" cy="1689243"/>
        </p:xfrm>
        <a:graphic>
          <a:graphicData uri="http://schemas.openxmlformats.org/drawingml/2006/table">
            <a:tbl>
              <a:tblPr firstRow="1" firstCol="1" bandRow="1"/>
              <a:tblGrid>
                <a:gridCol w="4814625">
                  <a:extLst>
                    <a:ext uri="{9D8B030D-6E8A-4147-A177-3AD203B41FA5}">
                      <a16:colId xmlns:a16="http://schemas.microsoft.com/office/drawing/2014/main" val="3580050467"/>
                    </a:ext>
                  </a:extLst>
                </a:gridCol>
                <a:gridCol w="2171217">
                  <a:extLst>
                    <a:ext uri="{9D8B030D-6E8A-4147-A177-3AD203B41FA5}">
                      <a16:colId xmlns:a16="http://schemas.microsoft.com/office/drawing/2014/main" val="392394432"/>
                    </a:ext>
                  </a:extLst>
                </a:gridCol>
              </a:tblGrid>
              <a:tr h="294541">
                <a:tc>
                  <a:txBody>
                    <a:bodyPr/>
                    <a:lstStyle/>
                    <a:p>
                      <a:pPr marL="360045" marR="0" algn="ctr">
                        <a:lnSpc>
                          <a:spcPct val="115000"/>
                        </a:lnSpc>
                        <a:spcBef>
                          <a:spcPts val="0"/>
                        </a:spcBef>
                        <a:spcAft>
                          <a:spcPts val="600"/>
                        </a:spcAft>
                        <a:tabLst>
                          <a:tab pos="1828800" algn="l"/>
                          <a:tab pos="3657600" algn="l"/>
                          <a:tab pos="5029200" algn="l"/>
                        </a:tabLst>
                      </a:pPr>
                      <a:r>
                        <a:rPr lang="en-GB" sz="1200" b="1" dirty="0">
                          <a:effectLst/>
                          <a:latin typeface="Tahoma" panose="020B0604030504040204" pitchFamily="34" charset="0"/>
                          <a:ea typeface="Times New Roman" panose="02020603050405020304" pitchFamily="18" charset="0"/>
                          <a:cs typeface="Tahoma" panose="020B0604030504040204" pitchFamily="34" charset="0"/>
                        </a:rPr>
                        <a:t> </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360045" marR="0" algn="ctr">
                        <a:lnSpc>
                          <a:spcPct val="115000"/>
                        </a:lnSpc>
                        <a:spcBef>
                          <a:spcPts val="0"/>
                        </a:spcBef>
                        <a:spcAft>
                          <a:spcPts val="600"/>
                        </a:spcAft>
                        <a:tabLst>
                          <a:tab pos="1828800" algn="l"/>
                          <a:tab pos="3657600" algn="l"/>
                          <a:tab pos="5029200" algn="l"/>
                        </a:tabLst>
                      </a:pPr>
                      <a:r>
                        <a:rPr lang="en-GB" sz="1200" b="1" dirty="0">
                          <a:solidFill>
                            <a:srgbClr val="FFFFFF"/>
                          </a:solidFill>
                          <a:effectLst/>
                          <a:latin typeface="Tahoma" panose="020B0604030504040204" pitchFamily="34" charset="0"/>
                          <a:ea typeface="Times New Roman" panose="02020603050405020304" pitchFamily="18" charset="0"/>
                          <a:cs typeface="Tahoma" panose="020B0604030504040204" pitchFamily="34" charset="0"/>
                        </a:rPr>
                        <a:t>POINTS</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288073745"/>
                  </a:ext>
                </a:extLst>
              </a:tr>
              <a:tr h="233286">
                <a:tc>
                  <a:txBody>
                    <a:bodyPr/>
                    <a:lstStyle/>
                    <a:p>
                      <a:pPr marL="360045" marR="0" algn="just">
                        <a:lnSpc>
                          <a:spcPct val="115000"/>
                        </a:lnSpc>
                        <a:spcBef>
                          <a:spcPts val="0"/>
                        </a:spcBef>
                        <a:spcAft>
                          <a:spcPts val="600"/>
                        </a:spcAft>
                        <a:tabLst>
                          <a:tab pos="1828800" algn="l"/>
                          <a:tab pos="3657600" algn="l"/>
                          <a:tab pos="5029200" algn="l"/>
                        </a:tabLst>
                      </a:pPr>
                      <a:r>
                        <a:rPr lang="en-GB" sz="1200" b="1" dirty="0">
                          <a:effectLst/>
                          <a:latin typeface="Tahoma" panose="020B0604030504040204" pitchFamily="34" charset="0"/>
                          <a:ea typeface="Times New Roman" panose="02020603050405020304" pitchFamily="18" charset="0"/>
                          <a:cs typeface="Tahoma" panose="020B0604030504040204" pitchFamily="34" charset="0"/>
                        </a:rPr>
                        <a:t>PRICE</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algn="ctr">
                        <a:lnSpc>
                          <a:spcPct val="115000"/>
                        </a:lnSpc>
                        <a:spcBef>
                          <a:spcPts val="0"/>
                        </a:spcBef>
                        <a:spcAft>
                          <a:spcPts val="600"/>
                        </a:spcAft>
                        <a:tabLst>
                          <a:tab pos="1828800" algn="l"/>
                          <a:tab pos="3657600" algn="l"/>
                          <a:tab pos="5029200" algn="l"/>
                        </a:tabLst>
                      </a:pPr>
                      <a:r>
                        <a:rPr lang="en-ZA" sz="1200" b="1" dirty="0">
                          <a:effectLst/>
                          <a:latin typeface="Tahoma" panose="020B0604030504040204" pitchFamily="34" charset="0"/>
                          <a:ea typeface="Times New Roman" panose="02020603050405020304" pitchFamily="18" charset="0"/>
                          <a:cs typeface="Times New Roman" panose="02020603050405020304" pitchFamily="18" charset="0"/>
                        </a:rPr>
                        <a:t>90</a:t>
                      </a:r>
                      <a:endParaRPr lang="en-US"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4122571"/>
                  </a:ext>
                </a:extLst>
              </a:tr>
              <a:tr h="437231">
                <a:tc>
                  <a:txBody>
                    <a:bodyPr/>
                    <a:lstStyle/>
                    <a:p>
                      <a:pPr marL="342900" marR="0" lvl="0" indent="-342900" algn="just">
                        <a:lnSpc>
                          <a:spcPct val="115000"/>
                        </a:lnSpc>
                        <a:spcBef>
                          <a:spcPts val="0"/>
                        </a:spcBef>
                        <a:spcAft>
                          <a:spcPts val="600"/>
                        </a:spcAft>
                        <a:buFont typeface="Times New Roman" panose="02020603050405020304" pitchFamily="18" charset="0"/>
                        <a:buChar char="-"/>
                        <a:tabLst>
                          <a:tab pos="857250" algn="l"/>
                          <a:tab pos="1828800" algn="l"/>
                          <a:tab pos="3657600" algn="l"/>
                          <a:tab pos="5029200" algn="l"/>
                        </a:tabLst>
                      </a:pPr>
                      <a:r>
                        <a:rPr lang="en-GB" sz="12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B-BBEE STATUS LEVEL OF CONTRIBUTION  (Level 1-2)</a:t>
                      </a:r>
                    </a:p>
                    <a:p>
                      <a:pPr marL="342900" marR="0" lvl="0" indent="-342900" algn="just">
                        <a:lnSpc>
                          <a:spcPct val="115000"/>
                        </a:lnSpc>
                        <a:spcBef>
                          <a:spcPts val="0"/>
                        </a:spcBef>
                        <a:spcAft>
                          <a:spcPts val="600"/>
                        </a:spcAft>
                        <a:buFont typeface="Times New Roman" panose="02020603050405020304" pitchFamily="18" charset="0"/>
                        <a:buChar char="-"/>
                        <a:tabLst>
                          <a:tab pos="857250" algn="l"/>
                          <a:tab pos="1828800" algn="l"/>
                          <a:tab pos="3657600" algn="l"/>
                          <a:tab pos="5029200" algn="l"/>
                        </a:tabLst>
                      </a:pPr>
                      <a:r>
                        <a:rPr lang="en-GB" sz="12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rPr>
                        <a:t>30% Subcontracting to BO EMEs and QSEs</a:t>
                      </a:r>
                    </a:p>
                    <a:p>
                      <a:pPr marL="360045" marR="0" algn="just">
                        <a:lnSpc>
                          <a:spcPct val="115000"/>
                        </a:lnSpc>
                        <a:spcBef>
                          <a:spcPts val="0"/>
                        </a:spcBef>
                        <a:spcAft>
                          <a:spcPts val="600"/>
                        </a:spcAft>
                        <a:tabLst>
                          <a:tab pos="1828800" algn="l"/>
                          <a:tab pos="3657600" algn="l"/>
                          <a:tab pos="5029200" algn="l"/>
                        </a:tabLst>
                      </a:pPr>
                      <a:endParaRPr lang="en-GB" sz="1200" b="1" dirty="0">
                        <a:solidFill>
                          <a:schemeClr val="tx1"/>
                        </a:solidFill>
                        <a:effectLst/>
                        <a:latin typeface="Tahoma" panose="020B0604030504040204" pitchFamily="34" charset="0"/>
                        <a:ea typeface="Times New Roman" panose="02020603050405020304" pitchFamily="18"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360045" marR="0" algn="ctr">
                        <a:lnSpc>
                          <a:spcPct val="115000"/>
                        </a:lnSpc>
                        <a:spcBef>
                          <a:spcPts val="0"/>
                        </a:spcBef>
                        <a:spcAft>
                          <a:spcPts val="600"/>
                        </a:spcAft>
                        <a:tabLst>
                          <a:tab pos="1828800" algn="l"/>
                          <a:tab pos="3657600" algn="l"/>
                          <a:tab pos="5029200" algn="l"/>
                        </a:tabLst>
                      </a:pPr>
                      <a:r>
                        <a:rPr lang="en-GB" sz="1200" b="1" dirty="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p>
                      <a:pPr marL="360045" marR="0" algn="ctr">
                        <a:lnSpc>
                          <a:spcPct val="115000"/>
                        </a:lnSpc>
                        <a:spcBef>
                          <a:spcPts val="0"/>
                        </a:spcBef>
                        <a:spcAft>
                          <a:spcPts val="600"/>
                        </a:spcAft>
                        <a:tabLst>
                          <a:tab pos="1828800" algn="l"/>
                          <a:tab pos="3657600" algn="l"/>
                          <a:tab pos="5029200" algn="l"/>
                        </a:tabLst>
                      </a:pPr>
                      <a:r>
                        <a:rPr lang="en-US" sz="1200" b="1" dirty="0">
                          <a:effectLst/>
                          <a:latin typeface="Tahoma" panose="020B0604030504040204" pitchFamily="34" charset="0"/>
                          <a:ea typeface="Times New Roman" panose="02020603050405020304" pitchFamily="18" charset="0"/>
                          <a:cs typeface="Times New Roman" panose="02020603050405020304" pitchFamily="18" charset="0"/>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782123647"/>
                  </a:ext>
                </a:extLst>
              </a:tr>
              <a:tr h="266420">
                <a:tc>
                  <a:txBody>
                    <a:bodyPr/>
                    <a:lstStyle/>
                    <a:p>
                      <a:pPr marL="360045" marR="0" algn="just">
                        <a:lnSpc>
                          <a:spcPct val="115000"/>
                        </a:lnSpc>
                        <a:spcBef>
                          <a:spcPts val="0"/>
                        </a:spcBef>
                        <a:spcAft>
                          <a:spcPts val="600"/>
                        </a:spcAft>
                        <a:tabLst>
                          <a:tab pos="1828800" algn="l"/>
                          <a:tab pos="3657600" algn="l"/>
                          <a:tab pos="5029200" algn="l"/>
                        </a:tabLst>
                      </a:pPr>
                      <a:r>
                        <a:rPr lang="en-GB" sz="1200" b="1" dirty="0">
                          <a:effectLst/>
                          <a:latin typeface="Tahoma" panose="020B0604030504040204" pitchFamily="34" charset="0"/>
                          <a:ea typeface="Times New Roman" panose="02020603050405020304" pitchFamily="18" charset="0"/>
                          <a:cs typeface="Tahoma" panose="020B0604030504040204" pitchFamily="34" charset="0"/>
                        </a:rPr>
                        <a:t>Total points for Price and Specific Goals must not exceed</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0045" marR="0" algn="ctr">
                        <a:lnSpc>
                          <a:spcPct val="115000"/>
                        </a:lnSpc>
                        <a:spcBef>
                          <a:spcPts val="0"/>
                        </a:spcBef>
                        <a:spcAft>
                          <a:spcPts val="600"/>
                        </a:spcAft>
                        <a:tabLst>
                          <a:tab pos="1828800" algn="l"/>
                          <a:tab pos="3657600" algn="l"/>
                          <a:tab pos="5029200" algn="l"/>
                        </a:tabLst>
                      </a:pPr>
                      <a:r>
                        <a:rPr lang="en-GB" sz="1200" b="1" dirty="0">
                          <a:solidFill>
                            <a:srgbClr val="FFFFFF"/>
                          </a:solidFill>
                          <a:effectLst/>
                          <a:latin typeface="Tahoma" panose="020B0604030504040204" pitchFamily="34" charset="0"/>
                          <a:ea typeface="Times New Roman" panose="02020603050405020304" pitchFamily="18" charset="0"/>
                          <a:cs typeface="Tahoma" panose="020B0604030504040204" pitchFamily="34" charset="0"/>
                        </a:rPr>
                        <a:t>100</a:t>
                      </a:r>
                      <a:endParaRPr lang="en-US" sz="12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169891118"/>
                  </a:ext>
                </a:extLst>
              </a:tr>
            </a:tbl>
          </a:graphicData>
        </a:graphic>
      </p:graphicFrame>
      <p:sp>
        <p:nvSpPr>
          <p:cNvPr id="8" name="Rectangle 2">
            <a:extLst>
              <a:ext uri="{FF2B5EF4-FFF2-40B4-BE49-F238E27FC236}">
                <a16:creationId xmlns:a16="http://schemas.microsoft.com/office/drawing/2014/main" id="{A2B69B21-7BBB-55F6-4A91-D35958249379}"/>
              </a:ext>
            </a:extLst>
          </p:cNvPr>
          <p:cNvSpPr>
            <a:spLocks noChangeArrowheads="1"/>
          </p:cNvSpPr>
          <p:nvPr/>
        </p:nvSpPr>
        <p:spPr bwMode="auto">
          <a:xfrm>
            <a:off x="738957" y="4708868"/>
            <a:ext cx="470894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1pPr>
            <a:lvl2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2pPr>
            <a:lvl3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3pPr>
            <a:lvl4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4pPr>
            <a:lvl5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5pPr>
            <a:lvl6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6pPr>
            <a:lvl7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7pPr>
            <a:lvl8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8pPr>
            <a:lvl9pPr eaLnBrk="0" fontAlgn="base" hangingPunct="0">
              <a:spcBef>
                <a:spcPct val="0"/>
              </a:spcBef>
              <a:spcAft>
                <a:spcPct val="0"/>
              </a:spcAft>
              <a:tabLst>
                <a:tab pos="1828800" algn="l"/>
                <a:tab pos="3657600" algn="l"/>
                <a:tab pos="5029200" algn="l"/>
              </a:tabLst>
              <a:defRPr>
                <a:solidFill>
                  <a:schemeClr val="tx1"/>
                </a:solidFill>
                <a:latin typeface="Arial" panose="020B0604020202020204" pitchFamily="34" charset="0"/>
              </a:defRPr>
            </a:lvl9pPr>
          </a:lstStyle>
          <a:p>
            <a:pPr marL="457200" marR="0" lvl="1" indent="0" algn="l" defTabSz="914400" rtl="0" eaLnBrk="0" fontAlgn="base" latinLnBrk="0" hangingPunct="0">
              <a:lnSpc>
                <a:spcPct val="100000"/>
              </a:lnSpc>
              <a:spcBef>
                <a:spcPct val="0"/>
              </a:spcBef>
              <a:spcAft>
                <a:spcPct val="0"/>
              </a:spcAft>
              <a:buClrTx/>
              <a:buSzTx/>
              <a:buFontTx/>
              <a:buNone/>
              <a:tabLst>
                <a:tab pos="1828800" algn="l"/>
                <a:tab pos="3657600" algn="l"/>
                <a:tab pos="5029200" algn="l"/>
              </a:tabLst>
              <a:defRPr/>
            </a:pPr>
            <a:r>
              <a:rPr kumimoji="0" lang="en-GB" altLang="en-US" sz="11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The maximum points for this bid are allocated as follows:</a:t>
            </a:r>
            <a:endParaRPr kumimoji="0" lang="en-GB" alt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06862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C8799F-4441-473B-AC97-2AE121588BE5}"/>
              </a:ext>
            </a:extLst>
          </p:cNvPr>
          <p:cNvSpPr txBox="1"/>
          <p:nvPr/>
        </p:nvSpPr>
        <p:spPr>
          <a:xfrm>
            <a:off x="293127" y="374484"/>
            <a:ext cx="9991516" cy="523220"/>
          </a:xfrm>
          <a:prstGeom prst="rect">
            <a:avLst/>
          </a:prstGeom>
          <a:noFill/>
        </p:spPr>
        <p:txBody>
          <a:bodyPr wrap="square" anchor="ctr" anchorCtr="0">
            <a:spAutoFit/>
          </a:bodyPr>
          <a:lstStyle>
            <a:lvl1pPr>
              <a:spcBef>
                <a:spcPct val="0"/>
              </a:spcBef>
              <a:buNone/>
              <a:defRPr sz="2000" b="1" i="0" cap="none" spc="0" baseline="0"/>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2800" dirty="0">
                <a:solidFill>
                  <a:srgbClr val="000000"/>
                </a:solidFill>
                <a:latin typeface="Tahoma"/>
              </a:rPr>
              <a:t>8.1 Post Tender Negotiations (PTN)</a:t>
            </a:r>
            <a:endParaRPr kumimoji="0" lang="en-ZA" sz="2800" b="1"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E027EB9F-8355-710A-536F-C74B539BFE76}"/>
              </a:ext>
            </a:extLst>
          </p:cNvPr>
          <p:cNvSpPr txBox="1"/>
          <p:nvPr/>
        </p:nvSpPr>
        <p:spPr>
          <a:xfrm>
            <a:off x="480767" y="986715"/>
            <a:ext cx="10840374" cy="4374083"/>
          </a:xfrm>
          <a:prstGeom prst="rect">
            <a:avLst/>
          </a:prstGeom>
          <a:noFill/>
        </p:spPr>
        <p:txBody>
          <a:bodyPr wrap="square">
            <a:spAutoFit/>
          </a:bodyPr>
          <a:lstStyle/>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Respondents are to note that Transnet may not award a contract if the price offered is not market-related. In this regard, Transnet reserves the right to engage in PTN with the view to achieving a market-related price or to cancel the tender. </a:t>
            </a:r>
            <a:r>
              <a:rPr kumimoji="0" lang="en-ZA"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Negotiations will be done in a sequential manner i.e.: </a:t>
            </a:r>
            <a:endPar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r>
              <a:rPr kumimoji="0" lang="en-ZA"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first negotiate with the highest ranked bidder or cancel the bid, should such negotiations fail, </a:t>
            </a:r>
            <a:endPar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r>
              <a:rPr kumimoji="0" lang="en-ZA"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negotiate with the 2nd and 3rd ranked bidders (if required) in a sequential manner.</a:t>
            </a:r>
            <a:endPar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342900" marR="0" lvl="0" indent="-342900" algn="just" defTabSz="457200" rtl="0" eaLnBrk="1" fontAlgn="auto" latinLnBrk="0" hangingPunct="1">
              <a:lnSpc>
                <a:spcPct val="150000"/>
              </a:lnSpc>
              <a:spcBef>
                <a:spcPts val="60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In the event of any Respondent being notified of such short-listed/preferred bidder status, his/her bid, as well as any subsequent negotiated best and final offers (BAFO), will automatically be deemed to remain valid during the negotiation period and until the ultimate award of business.</a:t>
            </a:r>
            <a:endPar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a:p>
            <a:pPr marL="342900" marR="0" lvl="0" indent="-34290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Should Transnet conduct post tender negotiations, Respondents will be requested to provide their best and final offers to Transnet based on such negotiations. Where a market related price has been achieved through negotiation, the contract will be awarded to the successful Respondent(s)</a:t>
            </a: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ahoma" panose="020B0604030504040204" pitchFamily="34" charset="0"/>
              </a:rPr>
              <a:t>.</a:t>
            </a:r>
            <a:endPar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9976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BF6A16A-3BB3-7E8C-D961-ACA34BB6AEAF}"/>
              </a:ext>
            </a:extLst>
          </p:cNvPr>
          <p:cNvSpPr>
            <a:spLocks noGrp="1"/>
          </p:cNvSpPr>
          <p:nvPr>
            <p:ph type="title"/>
          </p:nvPr>
        </p:nvSpPr>
        <p:spPr>
          <a:xfrm>
            <a:off x="283474" y="365138"/>
            <a:ext cx="10079725" cy="523220"/>
          </a:xfrm>
          <a:noFill/>
        </p:spPr>
        <p:txBody>
          <a:bodyPr wrap="square" anchor="ctr" anchorCtr="0">
            <a:spAutoFit/>
          </a:bodyPr>
          <a:lstStyle/>
          <a:p>
            <a:pPr defTabSz="457200"/>
            <a:r>
              <a:rPr lang="en-GB" sz="2800" dirty="0">
                <a:latin typeface="+mn-lt"/>
                <a:ea typeface="+mn-ea"/>
                <a:cs typeface="+mn-cs"/>
              </a:rPr>
              <a:t>8.2 Objective Criteria</a:t>
            </a:r>
            <a:endParaRPr lang="en-US" sz="2800" dirty="0">
              <a:latin typeface="+mn-lt"/>
              <a:ea typeface="+mn-ea"/>
              <a:cs typeface="+mn-cs"/>
            </a:endParaRPr>
          </a:p>
        </p:txBody>
      </p:sp>
      <p:sp>
        <p:nvSpPr>
          <p:cNvPr id="3" name="TextBox 2">
            <a:extLst>
              <a:ext uri="{FF2B5EF4-FFF2-40B4-BE49-F238E27FC236}">
                <a16:creationId xmlns:a16="http://schemas.microsoft.com/office/drawing/2014/main" id="{9245A011-2E9A-11D2-A79A-D30E1FF3A635}"/>
              </a:ext>
            </a:extLst>
          </p:cNvPr>
          <p:cNvSpPr txBox="1"/>
          <p:nvPr/>
        </p:nvSpPr>
        <p:spPr>
          <a:xfrm>
            <a:off x="368315" y="852889"/>
            <a:ext cx="11283213" cy="5879623"/>
          </a:xfrm>
          <a:prstGeom prst="rect">
            <a:avLst/>
          </a:prstGeom>
          <a:noFill/>
        </p:spPr>
        <p:txBody>
          <a:bodyPr wrap="square">
            <a:spAutoFit/>
          </a:bodyPr>
          <a:lstStyle/>
          <a:p>
            <a:pPr marR="0" lvl="0" algn="just" defTabSz="457200" rtl="0" eaLnBrk="1" fontAlgn="auto" latinLnBrk="0" hangingPunct="1">
              <a:lnSpc>
                <a:spcPct val="150000"/>
              </a:lnSpc>
              <a:spcBef>
                <a:spcPts val="300"/>
              </a:spcBef>
              <a:spcAft>
                <a:spcPts val="1000"/>
              </a:spcAft>
              <a:buClrTx/>
              <a:buSzTx/>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Transnet reserves the right to award the business to the highest scoring bidder/s unless objective criteria justify the award to another bidder. The objective criteria Transnet may apply in this bid process include:</a:t>
            </a:r>
            <a:r>
              <a:rPr kumimoji="0" lang="en-ZA"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all Risks identified during a risk assessment exercise/probity check (which may be conducted by an authorised third party) that would be done to assess all risks, including but not limited to:</a:t>
            </a:r>
          </a:p>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Bidders may submit proposals in respect of one or more Corridors as part of their RFP response; however, a bidder shall only be eligible for appointment in respect of one (1) Corridor. This limitation constitutes an objective criterion applied to ensure security of supply, continuity of operations, and to mitigate the risk of over-reliance on a single supplier across multiple Corridors.</a:t>
            </a:r>
          </a:p>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lang="en-GB" sz="1600" dirty="0">
                <a:solidFill>
                  <a:srgbClr val="000000"/>
                </a:solidFill>
                <a:latin typeface="Tahoma" panose="020B0604030504040204" pitchFamily="34" charset="0"/>
                <a:ea typeface="Times New Roman" panose="02020603050405020304" pitchFamily="18" charset="0"/>
                <a:cs typeface="Times New Roman" panose="02020603050405020304" pitchFamily="18" charset="0"/>
              </a:rPr>
              <a:t>Bidders are required, as part of their bid submission, to clearly indicate the Corridors for which they are submitting proposals, ranked in order of preference. Such ranking shall be binding and shall be applied for purposes of allocation in accordance with the evaluation outcomes and applicable procurement prescripts.</a:t>
            </a:r>
          </a:p>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lang="en-GB" sz="1600" dirty="0">
                <a:solidFill>
                  <a:srgbClr val="000000"/>
                </a:solidFill>
                <a:latin typeface="Tahoma" panose="020B0604030504040204" pitchFamily="34" charset="0"/>
                <a:ea typeface="Times New Roman" panose="02020603050405020304" pitchFamily="18" charset="0"/>
                <a:cs typeface="Times New Roman" panose="02020603050405020304" pitchFamily="18" charset="0"/>
              </a:rPr>
              <a:t>In the event that a bidder is ranked as the highest-scoring bidder, based on Price and Specific Goals, in more than one Corridor, such bidder shall be considered for award in respect of the Corridor reflected as its highest preference only.</a:t>
            </a:r>
            <a:endParaRPr lang="en-US" sz="1600" dirty="0">
              <a:solidFill>
                <a:srgbClr val="000000"/>
              </a:solidFill>
              <a:latin typeface="Tahoma" panose="020B0604030504040204" pitchFamily="34" charset="0"/>
              <a:ea typeface="Times New Roman" panose="02020603050405020304" pitchFamily="18" charset="0"/>
              <a:cs typeface="Times New Roman" panose="02020603050405020304" pitchFamily="18" charset="0"/>
            </a:endParaRPr>
          </a:p>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9096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A02B2-3DAF-4036-59EA-C37EFA7D5A4F}"/>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EB2B6A3-B024-AC20-BD32-89F4DFB71B7E}"/>
              </a:ext>
            </a:extLst>
          </p:cNvPr>
          <p:cNvSpPr>
            <a:spLocks noGrp="1"/>
          </p:cNvSpPr>
          <p:nvPr>
            <p:ph type="title"/>
          </p:nvPr>
        </p:nvSpPr>
        <p:spPr>
          <a:xfrm>
            <a:off x="283474" y="365138"/>
            <a:ext cx="10079725" cy="523220"/>
          </a:xfrm>
          <a:noFill/>
        </p:spPr>
        <p:txBody>
          <a:bodyPr wrap="square" anchor="ctr" anchorCtr="0">
            <a:spAutoFit/>
          </a:bodyPr>
          <a:lstStyle/>
          <a:p>
            <a:pPr defTabSz="457200"/>
            <a:r>
              <a:rPr lang="en-GB" sz="2800" dirty="0">
                <a:latin typeface="+mn-lt"/>
                <a:ea typeface="+mn-ea"/>
                <a:cs typeface="+mn-cs"/>
              </a:rPr>
              <a:t>8.2 Objective Criteria (Continued)</a:t>
            </a:r>
            <a:endParaRPr lang="en-US" sz="2800" dirty="0">
              <a:latin typeface="+mn-lt"/>
              <a:ea typeface="+mn-ea"/>
              <a:cs typeface="+mn-cs"/>
            </a:endParaRPr>
          </a:p>
        </p:txBody>
      </p:sp>
      <p:sp>
        <p:nvSpPr>
          <p:cNvPr id="3" name="TextBox 2">
            <a:extLst>
              <a:ext uri="{FF2B5EF4-FFF2-40B4-BE49-F238E27FC236}">
                <a16:creationId xmlns:a16="http://schemas.microsoft.com/office/drawing/2014/main" id="{E9F22239-A7B9-E99D-2517-0E3F71EF2EA6}"/>
              </a:ext>
            </a:extLst>
          </p:cNvPr>
          <p:cNvSpPr txBox="1"/>
          <p:nvPr/>
        </p:nvSpPr>
        <p:spPr>
          <a:xfrm>
            <a:off x="283473" y="740133"/>
            <a:ext cx="11735701" cy="5712911"/>
          </a:xfrm>
          <a:prstGeom prst="rect">
            <a:avLst/>
          </a:prstGeom>
          <a:noFill/>
        </p:spPr>
        <p:txBody>
          <a:bodyPr wrap="square">
            <a:spAutoFit/>
          </a:bodyPr>
          <a:lstStyle/>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Where a bidder is the highest-scoring bidder in a particular Corridor, Transnet may award that Corridor to the bidder even if it is not the bidder's first preference. The purpose of the preference ranking is to assist Transnet in allocating Corridors where a bidder is ranked highest in more than one Corridor and should not be interpreted as preventing the award of a Corridor to a bidder that has achieved the highest score for that Corridor.</a:t>
            </a:r>
          </a:p>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Notwithstanding a bidder's stated order of preference, where the application of such preference would result in a Corridor remaining unawarded due to the absence of other responsive and compliant bidders, Transnet reserves the right to allocate that Corridor to the sole responsive and compliant bidder for that Corridor. This may require Transnet to disregard the bidder's preference ranking in order to ensure continuity of supply and operational requirements.</a:t>
            </a:r>
          </a:p>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In respect of the remaining Corridor(s) for which such bidder is no longer eligible for appointment, Transnet reserves the right to consider the next highest-ranked bidder(s) in those respective Corridor(s), subject to such bidder(s) meeting all mandatory requirements and being responsive in terms of this RFP.</a:t>
            </a:r>
          </a:p>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In instances where there are insufficient responsive or compliant bidders for a particular Corridor, Transnet reserves the right to award that Corridor to the highest-ranked bidder, notwithstanding the limitation of one (1) Corridor per bidder, where this is necessary to ensure continuity of supply and operational requirements.</a:t>
            </a:r>
          </a:p>
        </p:txBody>
      </p:sp>
    </p:spTree>
    <p:extLst>
      <p:ext uri="{BB962C8B-B14F-4D97-AF65-F5344CB8AC3E}">
        <p14:creationId xmlns:p14="http://schemas.microsoft.com/office/powerpoint/2010/main" val="15472996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2C138-C602-2B53-7B4E-390CBE07C6A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5C17B29-3EEC-C8DF-3D94-4BB4FDE2A360}"/>
              </a:ext>
            </a:extLst>
          </p:cNvPr>
          <p:cNvSpPr>
            <a:spLocks noGrp="1"/>
          </p:cNvSpPr>
          <p:nvPr>
            <p:ph type="title"/>
          </p:nvPr>
        </p:nvSpPr>
        <p:spPr>
          <a:xfrm>
            <a:off x="283474" y="393418"/>
            <a:ext cx="10079725" cy="523220"/>
          </a:xfrm>
          <a:noFill/>
        </p:spPr>
        <p:txBody>
          <a:bodyPr wrap="square" anchor="ctr" anchorCtr="0">
            <a:spAutoFit/>
          </a:bodyPr>
          <a:lstStyle/>
          <a:p>
            <a:pPr defTabSz="457200"/>
            <a:r>
              <a:rPr lang="en-GB" sz="2800" dirty="0">
                <a:latin typeface="+mn-lt"/>
                <a:ea typeface="+mn-ea"/>
                <a:cs typeface="+mn-cs"/>
              </a:rPr>
              <a:t>8.2 Objective Criteria (Continued)</a:t>
            </a:r>
            <a:endParaRPr lang="en-US" sz="2800" dirty="0">
              <a:latin typeface="+mn-lt"/>
              <a:ea typeface="+mn-ea"/>
              <a:cs typeface="+mn-cs"/>
            </a:endParaRPr>
          </a:p>
        </p:txBody>
      </p:sp>
      <p:sp>
        <p:nvSpPr>
          <p:cNvPr id="3" name="TextBox 2">
            <a:extLst>
              <a:ext uri="{FF2B5EF4-FFF2-40B4-BE49-F238E27FC236}">
                <a16:creationId xmlns:a16="http://schemas.microsoft.com/office/drawing/2014/main" id="{CC83BC08-6924-27A8-96D1-92FFF6FE2587}"/>
              </a:ext>
            </a:extLst>
          </p:cNvPr>
          <p:cNvSpPr txBox="1"/>
          <p:nvPr/>
        </p:nvSpPr>
        <p:spPr>
          <a:xfrm>
            <a:off x="283474" y="730707"/>
            <a:ext cx="11908526" cy="6046335"/>
          </a:xfrm>
          <a:prstGeom prst="rect">
            <a:avLst/>
          </a:prstGeom>
          <a:noFill/>
        </p:spPr>
        <p:txBody>
          <a:bodyPr wrap="square">
            <a:spAutoFit/>
          </a:bodyPr>
          <a:lstStyle/>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Where pricing submitted by a bidder is determined not to be market-related, Transnet reserves the right to make an award in accordance with applicable procurement prescripts, including the relevant provisions of the PPPFA.</a:t>
            </a:r>
          </a:p>
          <a:p>
            <a:pPr marL="285750" marR="0" lvl="0" indent="-285750" algn="just" defTabSz="457200" rtl="0" eaLnBrk="1" fontAlgn="auto" latinLnBrk="0" hangingPunct="1">
              <a:lnSpc>
                <a:spcPct val="150000"/>
              </a:lnSpc>
              <a:spcBef>
                <a:spcPts val="300"/>
              </a:spcBef>
              <a:spcAft>
                <a:spcPts val="100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Transnet may take into account risks identified through a risk assessment and/or probity process (which may include an independent review), including but not limited to financial stability, conflicts of interest, and reputational risks, where such risks may impact on the sustainability or integrity of supply. The restriction on the appointment of a bidder to more than one Corridor is further applied as an objective criterion to:</a:t>
            </a: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Ensure security and reliability of supply across all Corridors;</a:t>
            </a: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Mitigate concentration risk and avoid dependency on a single supplier;</a:t>
            </a: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Enhance operational resilience and business continuity in the event of supplier failure, disruption, or underperformance;</a:t>
            </a: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Promote fair competition and broader market participation;</a:t>
            </a: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Support transformation and equitable allocation of opportunities in line with public procurement legislation and policy objectives; and</a:t>
            </a: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r>
              <a:rPr kumimoji="0" lang="en-GB"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rPr>
              <a:t>Strengthen supply chain diversification in order to safeguard sustained service delivery.</a:t>
            </a:r>
          </a:p>
          <a:p>
            <a:pPr marL="742950" marR="0" lvl="1" indent="-285750" algn="just" defTabSz="457200" rtl="0" eaLnBrk="1" fontAlgn="auto" latinLnBrk="0" hangingPunct="1">
              <a:lnSpc>
                <a:spcPct val="150000"/>
              </a:lnSpc>
              <a:spcBef>
                <a:spcPts val="600"/>
              </a:spcBef>
              <a:spcAft>
                <a:spcPts val="0"/>
              </a:spcAft>
              <a:buClrTx/>
              <a:buSzTx/>
              <a:buFont typeface="Courier New" panose="02070309020205020404" pitchFamily="49" charset="0"/>
              <a:buChar char="o"/>
              <a:tabLst/>
              <a:defRPr/>
            </a:pPr>
            <a:endPar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50608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0778E5-5D65-69C3-BC62-0074CAE93A41}"/>
              </a:ext>
            </a:extLst>
          </p:cNvPr>
          <p:cNvSpPr txBox="1"/>
          <p:nvPr/>
        </p:nvSpPr>
        <p:spPr>
          <a:xfrm>
            <a:off x="310018" y="368359"/>
            <a:ext cx="735397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mn-ea"/>
                <a:cs typeface="+mn-cs"/>
              </a:rPr>
              <a:t>8.3 Award</a:t>
            </a:r>
          </a:p>
        </p:txBody>
      </p:sp>
      <p:sp>
        <p:nvSpPr>
          <p:cNvPr id="7" name="TextBox 6">
            <a:extLst>
              <a:ext uri="{FF2B5EF4-FFF2-40B4-BE49-F238E27FC236}">
                <a16:creationId xmlns:a16="http://schemas.microsoft.com/office/drawing/2014/main" id="{C312CC25-B68E-D811-8DD8-C6C1739D4966}"/>
              </a:ext>
            </a:extLst>
          </p:cNvPr>
          <p:cNvSpPr txBox="1"/>
          <p:nvPr/>
        </p:nvSpPr>
        <p:spPr>
          <a:xfrm>
            <a:off x="142925" y="1156290"/>
            <a:ext cx="11573453" cy="2335063"/>
          </a:xfrm>
          <a:prstGeom prst="rect">
            <a:avLst/>
          </a:prstGeom>
          <a:noFill/>
        </p:spPr>
        <p:txBody>
          <a:bodyPr wrap="square">
            <a:spAutoFit/>
          </a:bodyPr>
          <a:lstStyle>
            <a:defPPr>
              <a:defRPr lang="en-US"/>
            </a:defPPr>
            <a:lvl1pPr marR="0" algn="just">
              <a:lnSpc>
                <a:spcPct val="150000"/>
              </a:lnSpc>
              <a:spcBef>
                <a:spcPts val="300"/>
              </a:spcBef>
              <a:tabLst>
                <a:tab pos="540385" algn="l"/>
                <a:tab pos="457200" algn="l"/>
              </a:tabLst>
              <a:defRPr sz="1400" b="1" kern="1600">
                <a:effectLst/>
                <a:latin typeface="Tahoma" panose="020B0604030504040204" pitchFamily="34" charset="0"/>
                <a:cs typeface="Times New Roman" panose="02020603050405020304" pitchFamily="18" charset="0"/>
              </a:defRPr>
            </a:lvl1pPr>
            <a:lvl2pPr marL="742950" marR="0" lvl="1" indent="-285750" algn="just">
              <a:lnSpc>
                <a:spcPct val="150000"/>
              </a:lnSpc>
              <a:spcBef>
                <a:spcPts val="300"/>
              </a:spcBef>
              <a:buFont typeface="Tahoma" panose="020B0604030504040204" pitchFamily="34" charset="0"/>
              <a:buChar char="-"/>
              <a:defRPr sz="1400">
                <a:effectLst/>
                <a:latin typeface="Tahoma" panose="020B0604030504040204" pitchFamily="34" charset="0"/>
                <a:ea typeface="Times New Roman" panose="02020603050405020304" pitchFamily="18" charset="0"/>
                <a:cs typeface="Times New Roman" panose="02020603050405020304" pitchFamily="18" charset="0"/>
              </a:defRPr>
            </a:lvl2pPr>
          </a:lstStyle>
          <a:p>
            <a:pPr marL="285750" marR="0" lvl="0" indent="-285750" algn="just" defTabSz="457200" rtl="0" eaLnBrk="1" fontAlgn="auto" latinLnBrk="0" hangingPunct="1">
              <a:lnSpc>
                <a:spcPct val="150000"/>
              </a:lnSpc>
              <a:spcBef>
                <a:spcPts val="300"/>
              </a:spcBef>
              <a:spcAft>
                <a:spcPts val="0"/>
              </a:spcAft>
              <a:buClrTx/>
              <a:buSzTx/>
              <a:buFont typeface="Arial" panose="020B0604020202020204" pitchFamily="34" charset="0"/>
              <a:buChar char="•"/>
              <a:tabLst>
                <a:tab pos="540385" algn="l"/>
                <a:tab pos="457200" algn="l"/>
              </a:tabLst>
              <a:defRPr/>
            </a:pPr>
            <a:r>
              <a:rPr kumimoji="0" lang="en-US" sz="1600" b="0" i="0" u="none" strike="noStrike" kern="1600" cap="none" spc="0" normalizeH="0" baseline="0" noProof="0" dirty="0">
                <a:ln>
                  <a:noFill/>
                </a:ln>
                <a:solidFill>
                  <a:srgbClr val="000000"/>
                </a:solidFill>
                <a:effectLst/>
                <a:uLnTx/>
                <a:uFillTx/>
                <a:latin typeface="Tahoma" panose="020B0604030504040204" pitchFamily="34" charset="0"/>
                <a:ea typeface="+mn-ea"/>
                <a:cs typeface="Times New Roman" panose="02020603050405020304" pitchFamily="18" charset="0"/>
              </a:rPr>
              <a:t>Immediately after approval to award the contract has been received, the successful bidder(s) will be informed of the acceptance of his/their Bid by way of a Letter of Award. Thereafter the final contract will be concluded with the successful Respondent(s) where applicable.</a:t>
            </a:r>
          </a:p>
          <a:p>
            <a:pPr marL="285750" marR="0" lvl="0" indent="-285750" algn="just" defTabSz="457200" rtl="0" eaLnBrk="1" fontAlgn="auto" latinLnBrk="0" hangingPunct="1">
              <a:lnSpc>
                <a:spcPct val="150000"/>
              </a:lnSpc>
              <a:spcBef>
                <a:spcPts val="300"/>
              </a:spcBef>
              <a:spcAft>
                <a:spcPts val="0"/>
              </a:spcAft>
              <a:buClrTx/>
              <a:buSzTx/>
              <a:buFont typeface="Arial" panose="020B0604020202020204" pitchFamily="34" charset="0"/>
              <a:buChar char="•"/>
              <a:tabLst>
                <a:tab pos="540385" algn="l"/>
                <a:tab pos="457200" algn="l"/>
              </a:tabLst>
              <a:defRPr/>
            </a:pPr>
            <a:endParaRPr kumimoji="0" lang="en-US" sz="1600" b="0" i="0" u="none" strike="noStrike" kern="1600" cap="none" spc="0" normalizeH="0" baseline="0" noProof="0" dirty="0">
              <a:ln>
                <a:noFill/>
              </a:ln>
              <a:solidFill>
                <a:srgbClr val="000000"/>
              </a:solidFill>
              <a:effectLst/>
              <a:uLnTx/>
              <a:uFillTx/>
              <a:latin typeface="Tahoma" panose="020B0604030504040204" pitchFamily="34" charset="0"/>
              <a:ea typeface="+mn-ea"/>
              <a:cs typeface="Times New Roman" panose="02020603050405020304" pitchFamily="18" charset="0"/>
            </a:endParaRPr>
          </a:p>
          <a:p>
            <a:pPr marL="285750" marR="0" lvl="0" indent="-285750" algn="just" defTabSz="457200" rtl="0" eaLnBrk="1" fontAlgn="auto" latinLnBrk="0" hangingPunct="1">
              <a:lnSpc>
                <a:spcPct val="150000"/>
              </a:lnSpc>
              <a:spcBef>
                <a:spcPts val="300"/>
              </a:spcBef>
              <a:spcAft>
                <a:spcPts val="0"/>
              </a:spcAft>
              <a:buClrTx/>
              <a:buSzTx/>
              <a:buFont typeface="Arial" panose="020B0604020202020204" pitchFamily="34" charset="0"/>
              <a:buChar char="•"/>
              <a:tabLst>
                <a:tab pos="540385" algn="l"/>
                <a:tab pos="457200" algn="l"/>
              </a:tabLst>
              <a:defRPr/>
            </a:pPr>
            <a:r>
              <a:rPr kumimoji="0" lang="en-US" sz="1600" b="0" i="0" u="none" strike="noStrike" kern="1600" cap="none" spc="0" normalizeH="0" baseline="0" noProof="0" dirty="0">
                <a:ln>
                  <a:noFill/>
                </a:ln>
                <a:solidFill>
                  <a:srgbClr val="000000"/>
                </a:solidFill>
                <a:effectLst/>
                <a:uLnTx/>
                <a:uFillTx/>
                <a:latin typeface="Tahoma" panose="020B0604030504040204" pitchFamily="34" charset="0"/>
                <a:ea typeface="+mn-ea"/>
                <a:cs typeface="Times New Roman" panose="02020603050405020304" pitchFamily="18" charset="0"/>
              </a:rPr>
              <a:t>Alternatively, acceptance of a letter of award by the Successful Respondent will constitute the final contract read together with their RFP response and the Standard Terms and Conditions. This will be stated in the letter of award.</a:t>
            </a:r>
          </a:p>
        </p:txBody>
      </p:sp>
    </p:spTree>
    <p:extLst>
      <p:ext uri="{BB962C8B-B14F-4D97-AF65-F5344CB8AC3E}">
        <p14:creationId xmlns:p14="http://schemas.microsoft.com/office/powerpoint/2010/main" val="41050161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9525B-F92A-4155-A8D5-8D820027FC92}"/>
              </a:ext>
            </a:extLst>
          </p:cNvPr>
          <p:cNvSpPr>
            <a:spLocks noGrp="1"/>
          </p:cNvSpPr>
          <p:nvPr>
            <p:ph type="title"/>
          </p:nvPr>
        </p:nvSpPr>
        <p:spPr>
          <a:xfrm>
            <a:off x="324115" y="276057"/>
            <a:ext cx="10457775" cy="720105"/>
          </a:xfrm>
        </p:spPr>
        <p:txBody>
          <a:bodyPr vert="horz" lIns="0" tIns="0" rIns="0" bIns="0" rtlCol="0" anchor="ctr">
            <a:noAutofit/>
          </a:bodyPr>
          <a:lstStyle/>
          <a:p>
            <a:pPr fontAlgn="base">
              <a:spcAft>
                <a:spcPct val="0"/>
              </a:spcAft>
            </a:pPr>
            <a:r>
              <a:rPr lang="en-ZA" dirty="0">
                <a:latin typeface="+mj-lt"/>
              </a:rPr>
              <a:t>9.1 How to Improve Success of Bid Submission</a:t>
            </a:r>
            <a:endParaRPr lang="en-US" dirty="0">
              <a:latin typeface="+mj-lt"/>
            </a:endParaRPr>
          </a:p>
        </p:txBody>
      </p:sp>
      <p:graphicFrame>
        <p:nvGraphicFramePr>
          <p:cNvPr id="4" name="Diagram 3">
            <a:extLst>
              <a:ext uri="{FF2B5EF4-FFF2-40B4-BE49-F238E27FC236}">
                <a16:creationId xmlns:a16="http://schemas.microsoft.com/office/drawing/2014/main" id="{E5113F02-6BAD-4998-B113-B9B1BFA389B2}"/>
              </a:ext>
            </a:extLst>
          </p:cNvPr>
          <p:cNvGraphicFramePr/>
          <p:nvPr/>
        </p:nvGraphicFramePr>
        <p:xfrm>
          <a:off x="609098" y="2139846"/>
          <a:ext cx="10973804" cy="4442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0551E628-F58C-4077-884A-FBAF671C017D}"/>
              </a:ext>
            </a:extLst>
          </p:cNvPr>
          <p:cNvSpPr/>
          <p:nvPr/>
        </p:nvSpPr>
        <p:spPr>
          <a:xfrm>
            <a:off x="244182" y="1166684"/>
            <a:ext cx="11693818" cy="802640"/>
          </a:xfrm>
          <a:prstGeom prst="rect">
            <a:avLst/>
          </a:prstGeom>
          <a:solidFill>
            <a:schemeClr val="accent1"/>
          </a:solidFill>
          <a:ln/>
        </p:spPr>
        <p:style>
          <a:lnRef idx="1">
            <a:schemeClr val="dk1"/>
          </a:lnRef>
          <a:fillRef idx="2">
            <a:schemeClr val="dk1"/>
          </a:fillRef>
          <a:effectRef idx="1">
            <a:schemeClr val="dk1"/>
          </a:effectRef>
          <a:fontRef idx="minor">
            <a:schemeClr val="dk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r>
              <a:rPr kumimoji="0" lang="en-ZA" sz="1800" b="1" i="0" u="none" strike="noStrike" kern="1200" cap="none" spc="0" normalizeH="0" baseline="0" noProof="0" dirty="0">
                <a:ln>
                  <a:noFill/>
                </a:ln>
                <a:solidFill>
                  <a:srgbClr val="FFFFFF"/>
                </a:solidFill>
                <a:effectLst/>
                <a:uLnTx/>
                <a:uFillTx/>
                <a:latin typeface="Tahoma"/>
                <a:ea typeface="+mn-ea"/>
                <a:cs typeface="+mn-cs"/>
              </a:rPr>
              <a:t>Most common mistakes/reasons bidders are not successful in their bid submissions</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89203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7887A98F-C6F6-67A7-C7BE-DC9BFB271A30}"/>
              </a:ext>
            </a:extLst>
          </p:cNvPr>
          <p:cNvSpPr txBox="1">
            <a:spLocks/>
          </p:cNvSpPr>
          <p:nvPr/>
        </p:nvSpPr>
        <p:spPr>
          <a:xfrm>
            <a:off x="425404" y="1888760"/>
            <a:ext cx="11027081" cy="2158583"/>
          </a:xfrm>
          <a:prstGeom prst="rect">
            <a:avLst/>
          </a:prstGeom>
          <a:solidFill>
            <a:schemeClr val="bg2">
              <a:lumMod val="40000"/>
              <a:lumOff val="60000"/>
            </a:schemeClr>
          </a:solidFill>
        </p:spPr>
        <p:txBody>
          <a:bodyPr>
            <a:norm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0" marR="0" lvl="0" indent="0" algn="ctr" defTabSz="779173" rtl="0" eaLnBrk="1" fontAlgn="auto" latinLnBrk="0" hangingPunct="1">
              <a:lnSpc>
                <a:spcPct val="110000"/>
              </a:lnSpc>
              <a:spcBef>
                <a:spcPts val="1023"/>
              </a:spcBef>
              <a:spcAft>
                <a:spcPts val="341"/>
              </a:spcAft>
              <a:buClrTx/>
              <a:buSzTx/>
              <a:buFont typeface="Arial" pitchFamily="34" charset="0"/>
              <a:buNone/>
              <a:tabLst/>
              <a:defRPr/>
            </a:pPr>
            <a:endParaRPr kumimoji="0" lang="en-US" sz="20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just" defTabSz="779173" rtl="0" eaLnBrk="1" fontAlgn="auto" latinLnBrk="0" hangingPunct="1">
              <a:lnSpc>
                <a:spcPct val="110000"/>
              </a:lnSpc>
              <a:spcBef>
                <a:spcPts val="1023"/>
              </a:spcBef>
              <a:spcAft>
                <a:spcPts val="341"/>
              </a:spcAft>
              <a:buClrTx/>
              <a:buSzTx/>
              <a:buFont typeface="Arial" pitchFamily="34" charset="0"/>
              <a:buNone/>
              <a:tabLst/>
              <a:defRPr/>
            </a:pPr>
            <a:r>
              <a:rPr kumimoji="0" lang="en-US" sz="2000" b="0" i="0" u="none" strike="noStrike" kern="1200" cap="none" spc="0" normalizeH="0" baseline="0" noProof="0" dirty="0">
                <a:ln>
                  <a:noFill/>
                </a:ln>
                <a:solidFill>
                  <a:prstClr val="black"/>
                </a:solidFill>
                <a:effectLst/>
                <a:uLnTx/>
                <a:uFillTx/>
                <a:latin typeface="Tahoma"/>
                <a:ea typeface="ＭＳ Ｐゴシック" charset="0"/>
                <a:cs typeface="+mn-cs"/>
              </a:rPr>
              <a:t>All questions arising from this non- compulsory briefing session must be put in writing on the (Section 8) RFP Clarification Form to be submitted to  </a:t>
            </a:r>
            <a:r>
              <a:rPr kumimoji="0" lang="en-GB" sz="2000" b="0" i="0" u="sng" strike="noStrike" kern="1200" cap="none" spc="0" normalizeH="0" baseline="0" noProof="0" dirty="0">
                <a:ln>
                  <a:noFill/>
                </a:ln>
                <a:solidFill>
                  <a:srgbClr val="0070C0"/>
                </a:solidFill>
                <a:effectLst/>
                <a:uLnTx/>
                <a:uFillTx/>
                <a:latin typeface="Tahoma" panose="020B0604030504040204" pitchFamily="34" charset="0"/>
                <a:ea typeface="Tahoma" panose="020B0604030504040204" pitchFamily="34" charset="0"/>
                <a:cs typeface="Tahoma" panose="020B0604030504040204" pitchFamily="34" charset="0"/>
              </a:rPr>
              <a:t>Mthokozisi.Nkosi@transnet.net </a:t>
            </a:r>
            <a:r>
              <a:rPr kumimoji="0" lang="en-US" sz="2000" b="0" i="0" u="none" strike="noStrike" kern="1200" cap="none" spc="0" normalizeH="0" baseline="0" noProof="0" dirty="0">
                <a:ln>
                  <a:noFill/>
                </a:ln>
                <a:solidFill>
                  <a:srgbClr val="000000"/>
                </a:solidFill>
                <a:effectLst/>
                <a:uLnTx/>
                <a:uFillTx/>
                <a:latin typeface="Tahoma"/>
                <a:ea typeface="ＭＳ Ｐゴシック" charset="0"/>
                <a:cs typeface="+mn-cs"/>
              </a:rPr>
              <a:t>before </a:t>
            </a:r>
            <a:r>
              <a:rPr kumimoji="0" lang="en-US" sz="2000" b="1" i="0" u="none" strike="noStrike" kern="1200" cap="none" spc="0" normalizeH="0" baseline="0" noProof="0" dirty="0">
                <a:ln>
                  <a:noFill/>
                </a:ln>
                <a:solidFill>
                  <a:srgbClr val="000000"/>
                </a:solidFill>
                <a:effectLst/>
                <a:uLnTx/>
                <a:uFillTx/>
                <a:latin typeface="Tahoma"/>
                <a:ea typeface="ＭＳ Ｐゴシック" charset="0"/>
                <a:cs typeface="+mn-cs"/>
              </a:rPr>
              <a:t>23h00 pm </a:t>
            </a:r>
            <a:r>
              <a:rPr kumimoji="0" lang="en-US" sz="2000" b="0" i="0" u="none" strike="noStrike" kern="1200" cap="none" spc="0" normalizeH="0" baseline="0" noProof="0" dirty="0">
                <a:ln>
                  <a:noFill/>
                </a:ln>
                <a:solidFill>
                  <a:srgbClr val="000000"/>
                </a:solidFill>
                <a:effectLst/>
                <a:uLnTx/>
                <a:uFillTx/>
                <a:latin typeface="Tahoma"/>
                <a:ea typeface="ＭＳ Ｐゴシック" charset="0"/>
                <a:cs typeface="+mn-cs"/>
              </a:rPr>
              <a:t>on </a:t>
            </a:r>
            <a:r>
              <a:rPr kumimoji="0" lang="en-US" sz="2000" b="1" i="0" u="none" strike="noStrike" kern="1200" cap="none" spc="0" normalizeH="0" baseline="0" noProof="0" dirty="0">
                <a:ln>
                  <a:noFill/>
                </a:ln>
                <a:solidFill>
                  <a:srgbClr val="000000"/>
                </a:solidFill>
                <a:effectLst/>
                <a:uLnTx/>
                <a:uFillTx/>
                <a:latin typeface="Tahoma"/>
                <a:ea typeface="ＭＳ Ｐゴシック" charset="0"/>
                <a:cs typeface="+mn-cs"/>
              </a:rPr>
              <a:t>19 August 2026</a:t>
            </a:r>
            <a:r>
              <a:rPr kumimoji="0" lang="en-US" sz="2000" b="0" i="0" u="none" strike="noStrike" kern="1200" cap="none" spc="0" normalizeH="0" baseline="0" noProof="0" dirty="0">
                <a:ln>
                  <a:noFill/>
                </a:ln>
                <a:solidFill>
                  <a:srgbClr val="000000"/>
                </a:solidFill>
                <a:effectLst/>
                <a:uLnTx/>
                <a:uFillTx/>
                <a:latin typeface="Tahoma"/>
                <a:ea typeface="ＭＳ Ｐゴシック" charset="0"/>
                <a:cs typeface="+mn-cs"/>
              </a:rPr>
              <a:t>.</a:t>
            </a:r>
          </a:p>
          <a:p>
            <a:pPr marL="0" marR="0" lvl="0" indent="0" algn="ctr" defTabSz="779173" rtl="0" eaLnBrk="1" fontAlgn="auto" latinLnBrk="0" hangingPunct="1">
              <a:lnSpc>
                <a:spcPct val="110000"/>
              </a:lnSpc>
              <a:spcBef>
                <a:spcPts val="1023"/>
              </a:spcBef>
              <a:spcAft>
                <a:spcPts val="341"/>
              </a:spcAft>
              <a:buClrTx/>
              <a:buSzTx/>
              <a:buFont typeface="Arial" pitchFamily="34" charset="0"/>
              <a:buNone/>
              <a:tabLst/>
              <a:defRPr/>
            </a:pPr>
            <a:endParaRPr kumimoji="0" lang="en-ZA" sz="2000" b="1" i="0" u="none" strike="noStrike" kern="1200" cap="none" spc="0" normalizeH="0" baseline="0" noProof="0" dirty="0">
              <a:ln>
                <a:noFill/>
              </a:ln>
              <a:solidFill>
                <a:srgbClr val="000000"/>
              </a:solidFill>
              <a:effectLst/>
              <a:uLnTx/>
              <a:uFillTx/>
              <a:latin typeface="Tahoma"/>
              <a:ea typeface="+mn-ea"/>
              <a:cs typeface="+mn-cs"/>
            </a:endParaRPr>
          </a:p>
        </p:txBody>
      </p:sp>
      <p:sp>
        <p:nvSpPr>
          <p:cNvPr id="8" name="TextBox 7">
            <a:extLst>
              <a:ext uri="{FF2B5EF4-FFF2-40B4-BE49-F238E27FC236}">
                <a16:creationId xmlns:a16="http://schemas.microsoft.com/office/drawing/2014/main" id="{5835CB97-9264-5B44-6662-22C027CD15FA}"/>
              </a:ext>
            </a:extLst>
          </p:cNvPr>
          <p:cNvSpPr txBox="1"/>
          <p:nvPr/>
        </p:nvSpPr>
        <p:spPr>
          <a:xfrm>
            <a:off x="-182456" y="374454"/>
            <a:ext cx="6121400"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mn-ea"/>
                <a:cs typeface="+mn-cs"/>
              </a:rPr>
              <a:t>9.2 Questions and Closure</a:t>
            </a:r>
          </a:p>
        </p:txBody>
      </p:sp>
      <p:sp>
        <p:nvSpPr>
          <p:cNvPr id="3" name="TextBox 2">
            <a:extLst>
              <a:ext uri="{FF2B5EF4-FFF2-40B4-BE49-F238E27FC236}">
                <a16:creationId xmlns:a16="http://schemas.microsoft.com/office/drawing/2014/main" id="{5343B77B-F6E6-F42B-2F09-09373ECFE9FE}"/>
              </a:ext>
            </a:extLst>
          </p:cNvPr>
          <p:cNvSpPr txBox="1"/>
          <p:nvPr/>
        </p:nvSpPr>
        <p:spPr>
          <a:xfrm>
            <a:off x="318407" y="4318619"/>
            <a:ext cx="11134077"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All final clarifications and any addenda to the RFP or clarifications will be published on the e-tender portal and Transnet website. Bidders are required to check the National Treasury e-tender portal or Transnet website prior to </a:t>
            </a:r>
            <a:r>
              <a:rPr kumimoji="0" lang="en-US" sz="1800" b="0" i="0" u="none" strike="noStrike" kern="1200" cap="none" spc="0" normalizeH="0" baseline="0" noProof="0" dirty="0" err="1">
                <a:ln>
                  <a:noFill/>
                </a:ln>
                <a:solidFill>
                  <a:srgbClr val="FF0000"/>
                </a:solidFill>
                <a:effectLst/>
                <a:uLnTx/>
                <a:uFillTx/>
                <a:latin typeface="Tahoma" panose="020B0604030504040204" pitchFamily="34" charset="0"/>
                <a:ea typeface="+mn-ea"/>
                <a:cs typeface="+mn-cs"/>
              </a:rPr>
              <a:t>finalising</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 their bid submissions for any changes or clarifications to the RFP.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704091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B505F8A-2FF9-0F4B-6AEB-334D145A445C}"/>
              </a:ext>
            </a:extLst>
          </p:cNvPr>
          <p:cNvSpPr>
            <a:spLocks noGrp="1"/>
          </p:cNvSpPr>
          <p:nvPr>
            <p:ph type="title"/>
          </p:nvPr>
        </p:nvSpPr>
        <p:spPr>
          <a:xfrm>
            <a:off x="8206739" y="3192078"/>
            <a:ext cx="2194561" cy="523220"/>
          </a:xfrm>
        </p:spPr>
        <p:txBody>
          <a:bodyPr/>
          <a:lstStyle/>
          <a:p>
            <a:r>
              <a:rPr lang="en-ZA" sz="2800" b="1" dirty="0">
                <a:latin typeface="+mn-lt"/>
                <a:ea typeface="Tahoma" panose="020B0604030504040204" pitchFamily="34" charset="0"/>
                <a:cs typeface="Tahoma" panose="020B0604030504040204" pitchFamily="34" charset="0"/>
              </a:rPr>
              <a:t>Thank You</a:t>
            </a:r>
            <a:endParaRPr lang="en-US" sz="2800" b="1" dirty="0">
              <a:latin typeface="+mn-lt"/>
              <a:ea typeface="Tahoma" panose="020B0604030504040204" pitchFamily="34" charset="0"/>
              <a:cs typeface="Tahoma" panose="020B0604030504040204" pitchFamily="34" charset="0"/>
            </a:endParaRPr>
          </a:p>
        </p:txBody>
      </p:sp>
      <p:pic>
        <p:nvPicPr>
          <p:cNvPr id="8" name="Picture Placeholder 7">
            <a:extLst>
              <a:ext uri="{FF2B5EF4-FFF2-40B4-BE49-F238E27FC236}">
                <a16:creationId xmlns:a16="http://schemas.microsoft.com/office/drawing/2014/main" id="{2B945284-26CC-30CB-5BF8-D8C3BE70B138}"/>
              </a:ext>
            </a:extLst>
          </p:cNvPr>
          <p:cNvPicPr>
            <a:picLocks noGrp="1" noChangeAspect="1"/>
          </p:cNvPicPr>
          <p:nvPr>
            <p:ph type="pic" sz="quarter" idx="14"/>
          </p:nvPr>
        </p:nvPicPr>
        <p:blipFill>
          <a:blip r:embed="rId2"/>
          <a:srcRect r="35001" b="2"/>
          <a:stretch/>
        </p:blipFill>
        <p:spPr>
          <a:xfrm>
            <a:off x="1239520" y="829305"/>
            <a:ext cx="4480560" cy="5248766"/>
          </a:xfrm>
          <a:noFill/>
        </p:spPr>
      </p:pic>
    </p:spTree>
    <p:extLst>
      <p:ext uri="{BB962C8B-B14F-4D97-AF65-F5344CB8AC3E}">
        <p14:creationId xmlns:p14="http://schemas.microsoft.com/office/powerpoint/2010/main" val="37569930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532&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yearfmt&gt;&lt;begin val=&quot;0&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6&quot;&gt;&lt;elem m_fUsage=&quot;5.46421632628477826898E+00&quot;&gt;&lt;m_msothmcolidx val=&quot;0&quot;/&gt;&lt;m_rgb r=&quot;D1&quot; g=&quot;E8&quot; b=&quot;B2&quot;/&gt;&lt;/elem&gt;&lt;elem m_fUsage=&quot;2.58988493729369695373E+00&quot;&gt;&lt;m_msothmcolidx val=&quot;0&quot;/&gt;&lt;m_rgb r=&quot;FF&quot; g=&quot;FF&quot; b=&quot;00&quot;/&gt;&lt;/elem&gt;&lt;elem m_fUsage=&quot;1.26393742895238347934E+00&quot;&gt;&lt;m_msothmcolidx val=&quot;0&quot;/&gt;&lt;m_rgb r=&quot;FF&quot; g=&quot;C0&quot; b=&quot;00&quot;/&gt;&lt;/elem&gt;&lt;elem m_fUsage=&quot;6.81961275172807024347E-01&quot;&gt;&lt;m_msothmcolidx val=&quot;0&quot;/&gt;&lt;m_rgb r=&quot;EE&quot; g=&quot;31&quot; b=&quot;24&quot;/&gt;&lt;/elem&gt;&lt;elem m_fUsage=&quot;2.53276369009439837551E-08&quot;&gt;&lt;m_msothmcolidx val=&quot;0&quot;/&gt;&lt;m_rgb r=&quot;62&quot; g=&quot;79&quot; b=&quot;01&quot;/&gt;&lt;/elem&gt;&lt;elem m_fUsage=&quot;6.91797384049766700183E-09&quot;&gt;&lt;m_msothmcolidx val=&quot;0&quot;/&gt;&lt;m_rgb r=&quot;69&quot; g=&quot;AC&quot; b=&quot;12&quot;/&gt;&lt;/elem&gt;&lt;elem m_fUsage=&quot;5.07199137501062966032E-11&quot;&gt;&lt;m_msothmcolidx val=&quot;0&quot;/&gt;&lt;m_rgb r=&quot;92&quot; g=&quot;D0&quot; b=&quot;00&quot;/&gt;&lt;/elem&gt;&lt;elem m_fUsage=&quot;4.76327279526381962094E-15&quot;&gt;&lt;m_msothmcolidx val=&quot;0&quot;/&gt;&lt;m_rgb r=&quot;CD&quot; g=&quot;15&quot; b=&quot;01&quot;/&gt;&lt;/elem&gt;&lt;elem m_fUsage=&quot;8.69202192653269859054E-17&quot;&gt;&lt;m_msothmcolidx val=&quot;0&quot;/&gt;&lt;m_rgb r=&quot;CF&quot; g=&quot;2E&quot; b=&quot;13&quot;/&gt;&lt;/elem&gt;&lt;elem m_fUsage=&quot;1.49728899924358328247E-22&quot;&gt;&lt;m_msothmcolidx val=&quot;0&quot;/&gt;&lt;m_rgb r=&quot;FD&quot; g=&quot;FF&quot; b=&quot;95&quot;/&gt;&lt;/elem&gt;&lt;elem m_fUsage=&quot;1.53546763235261880872E-27&quot;&gt;&lt;m_msothmcolidx val=&quot;0&quot;/&gt;&lt;m_rgb r=&quot;C0&quot; g=&quot;AE&quot; b=&quot;00&quot;/&gt;&lt;/elem&gt;&lt;elem m_fUsage=&quot;2.24361683460857091199E-33&quot;&gt;&lt;m_msothmcolidx val=&quot;0&quot;/&gt;&lt;m_rgb r=&quot;6E&quot; g=&quot;9F&quot; b=&quot;2F&quot;/&gt;&lt;/elem&gt;&lt;elem m_fUsage=&quot;8.40280480397758519190E-34&quot;&gt;&lt;m_msothmcolidx val=&quot;0&quot;/&gt;&lt;m_rgb r=&quot;FE&quot; g=&quot;FA&quot; b=&quot;41&quot;/&gt;&lt;/elem&gt;&lt;elem m_fUsage=&quot;4.89783753134810636410E-34&quot;&gt;&lt;m_msothmcolidx val=&quot;0&quot;/&gt;&lt;m_rgb r=&quot;C0&quot; g=&quot;00&quot; b=&quot;00&quot;/&gt;&lt;/elem&gt;&lt;elem m_fUsage=&quot;4.12156933048335044798E-34&quot;&gt;&lt;m_msothmcolidx val=&quot;0&quot;/&gt;&lt;m_rgb r=&quot;92&quot; g=&quot;D0&quot; b=&quot;50&quot;/&gt;&lt;/elem&gt;&lt;elem m_fUsage=&quot;7.28399222335566489768E-37&quot;&gt;&lt;m_msothmcolidx val=&quot;0&quot;/&gt;&lt;m_rgb r=&quot;FD&quot; g=&quot;F8&quot; b=&quot;35&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6___NLpnDUyrz9IUmiRhV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cKkZZXNX8cqLZVMa2gq8S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NAME" val="SingleBoatShape"/>
  <p:tag name="THINKCELLSHAPEDONOTDELETE" val="pAZT6Gh0ETkm7.dpf42ydi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JR_fY_By4Em5lqkqUnmig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E31nZJbV9k.yBlTGkU3j8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VSsKPRND90iPmSX2RO_9zg"/>
</p:tagLst>
</file>

<file path=ppt/theme/theme1.xml><?xml version="1.0" encoding="utf-8"?>
<a:theme xmlns:a="http://schemas.openxmlformats.org/drawingml/2006/main" name="19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0">
          <a:solidFill>
            <a:schemeClr val="tx2"/>
          </a:solidFill>
          <a:round/>
          <a:headEnd/>
          <a:tailEnd/>
        </a:ln>
        <a:extLst>
          <a:ext uri="{909E8E84-426E-40DD-AFC4-6F175D3DCCD1}">
            <a14:hiddenFill xmlns:a14="http://schemas.microsoft.com/office/drawing/2010/main">
              <a:noFill/>
            </a14:hiddenFill>
          </a:ext>
        </a:extLst>
      </a:spPr>
      <a:bodyPr lIns="72009" tIns="72009" rIns="72009" bIns="72009" anchor="ct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kern="1200" cap="none" spc="0" normalizeH="0" baseline="0" noProof="0" dirty="0">
            <a:ln>
              <a:noFill/>
            </a:ln>
            <a:solidFill>
              <a:srgbClr val="000000"/>
            </a:solidFill>
            <a:effectLst/>
            <a:uLnTx/>
            <a:uFillTx/>
            <a:latin typeface="Arial" charset="0"/>
            <a:ea typeface="+mn-ea"/>
            <a:cs typeface="+mn-cs"/>
          </a:defRPr>
        </a:defPPr>
      </a:lst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2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13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4.xml><?xml version="1.0" encoding="utf-8"?>
<a:theme xmlns:a="http://schemas.openxmlformats.org/drawingml/2006/main" name="4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5.xml><?xml version="1.0" encoding="utf-8"?>
<a:theme xmlns:a="http://schemas.openxmlformats.org/drawingml/2006/main" name="2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EC79FEB16AC14E9000F6CFE00C5A82" ma:contentTypeVersion="27" ma:contentTypeDescription="Create a new document." ma:contentTypeScope="" ma:versionID="26a38fe7589d828013377e46ff800cb9">
  <xsd:schema xmlns:xsd="http://www.w3.org/2001/XMLSchema" xmlns:xs="http://www.w3.org/2001/XMLSchema" xmlns:p="http://schemas.microsoft.com/office/2006/metadata/properties" xmlns:ns3="6f7b4a7f-d44a-4f65-a9aa-96ec94e426e4" xmlns:ns4="7277e629-ea66-4f6d-b13d-4f54cfd6ddce" xmlns:ns5="aef4eaf4-5994-4be9-9ef3-eb5c9d9c9ff0" targetNamespace="http://schemas.microsoft.com/office/2006/metadata/properties" ma:root="true" ma:fieldsID="7b65f349efd59c35b888acffdaced9c5" ns3:_="" ns4:_="" ns5:_="">
    <xsd:import namespace="6f7b4a7f-d44a-4f65-a9aa-96ec94e426e4"/>
    <xsd:import namespace="7277e629-ea66-4f6d-b13d-4f54cfd6ddce"/>
    <xsd:import namespace="aef4eaf4-5994-4be9-9ef3-eb5c9d9c9ff0"/>
    <xsd:element name="properties">
      <xsd:complexType>
        <xsd:sequence>
          <xsd:element name="documentManagement">
            <xsd:complexType>
              <xsd:all>
                <xsd:element ref="ns3:Approval_x0020_Required" minOccurs="0"/>
                <xsd:element ref="ns3:Approvers" minOccurs="0"/>
                <xsd:element ref="ns3:Approve_x0020_Stage" minOccurs="0"/>
                <xsd:element ref="ns4:SharedWithUsers" minOccurs="0"/>
                <xsd:element ref="ns4:SharedWithDetails" minOccurs="0"/>
                <xsd:element ref="ns4:SharingHintHash" minOccurs="0"/>
                <xsd:element ref="ns5:MediaServiceMetadata" minOccurs="0"/>
                <xsd:element ref="ns5:MediaServiceFastMetadata" minOccurs="0"/>
                <xsd:element ref="ns5:MediaServiceAutoKeyPoints" minOccurs="0"/>
                <xsd:element ref="ns5:MediaServiceKeyPoints" minOccurs="0"/>
                <xsd:element ref="ns5:MediaServiceDateTaken" minOccurs="0"/>
                <xsd:element ref="ns5:MediaLengthInSeconds" minOccurs="0"/>
                <xsd:element ref="ns5:MediaServiceAutoTags" minOccurs="0"/>
                <xsd:element ref="ns5:MediaServiceOCR" minOccurs="0"/>
                <xsd:element ref="ns5:MediaServiceGenerationTime" minOccurs="0"/>
                <xsd:element ref="ns5:MediaServiceEventHashCode" minOccurs="0"/>
                <xsd:element ref="ns5:MediaServiceLocation" minOccurs="0"/>
                <xsd:element ref="ns5:_activity" minOccurs="0"/>
                <xsd:element ref="ns5:MediaServiceObjectDetectorVersions" minOccurs="0"/>
                <xsd:element ref="ns5:MediaServiceSystemTags" minOccurs="0"/>
                <xsd:element ref="ns5: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7b4a7f-d44a-4f65-a9aa-96ec94e426e4" elementFormDefault="qualified">
    <xsd:import namespace="http://schemas.microsoft.com/office/2006/documentManagement/types"/>
    <xsd:import namespace="http://schemas.microsoft.com/office/infopath/2007/PartnerControls"/>
    <xsd:element name="Approval_x0020_Required" ma:index="8" nillable="true" ma:displayName="Approval Required" ma:default="No" ma:format="Dropdown" ma:internalName="Approval_x0020_Required">
      <xsd:simpleType>
        <xsd:restriction base="dms:Choice">
          <xsd:enumeration value="No"/>
          <xsd:enumeration value="Yes"/>
        </xsd:restriction>
      </xsd:simpleType>
    </xsd:element>
    <xsd:element name="Approvers" ma:index="9" nillable="true" ma:displayName="Approvers" ma:list="UserInfo" ma:SharePointGroup="0" ma:internalName="Approver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_x0020_Stage" ma:index="10" nillable="true" ma:displayName="Approve Stage" ma:format="Dropdown" ma:internalName="Approve_x0020_Stage">
      <xsd:simpleType>
        <xsd:restriction base="dms:Choice">
          <xsd:enumeration value="Approving"/>
          <xsd:enumeration value="Approved"/>
          <xsd:enumeration value="Rejected"/>
        </xsd:restriction>
      </xsd:simpleType>
    </xsd:element>
  </xsd:schema>
  <xsd:schema xmlns:xsd="http://www.w3.org/2001/XMLSchema" xmlns:xs="http://www.w3.org/2001/XMLSchema" xmlns:dms="http://schemas.microsoft.com/office/2006/documentManagement/types" xmlns:pc="http://schemas.microsoft.com/office/infopath/2007/PartnerControls" targetNamespace="7277e629-ea66-4f6d-b13d-4f54cfd6ddc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f4eaf4-5994-4be9-9ef3-eb5c9d9c9ff0"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AutoTags" ma:index="20" nillable="true" ma:displayName="Tags" ma:internalName="MediaServiceAutoTag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_activity" ma:index="25" nillable="true" ma:displayName="_activity" ma:hidden="true" ma:internalName="_activity">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ystemTags" ma:index="27" nillable="true" ma:displayName="MediaServiceSystemTags" ma:hidden="true" ma:internalName="MediaServiceSystemTags" ma:readOnly="true">
      <xsd:simpleType>
        <xsd:restriction base="dms:Note"/>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402bf8a-be4c-4d43-8340-107e775f40e9"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Approval_x0020_Required xmlns="6f7b4a7f-d44a-4f65-a9aa-96ec94e426e4">No</Approval_x0020_Required>
    <Approvers xmlns="6f7b4a7f-d44a-4f65-a9aa-96ec94e426e4">
      <UserInfo>
        <DisplayName/>
        <AccountId xsi:nil="true"/>
        <AccountType/>
      </UserInfo>
    </Approvers>
    <Approve_x0020_Stage xmlns="6f7b4a7f-d44a-4f65-a9aa-96ec94e426e4" xsi:nil="true"/>
    <_activity xmlns="aef4eaf4-5994-4be9-9ef3-eb5c9d9c9ff0"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67DF77-BEA3-4025-92C0-4A4BD956A3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7b4a7f-d44a-4f65-a9aa-96ec94e426e4"/>
    <ds:schemaRef ds:uri="7277e629-ea66-4f6d-b13d-4f54cfd6ddce"/>
    <ds:schemaRef ds:uri="aef4eaf4-5994-4be9-9ef3-eb5c9d9c9f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AB29D3-838E-45CB-81AD-7D503C371B62}">
  <ds:schemaRefs>
    <ds:schemaRef ds:uri="Microsoft.SharePoint.Taxonomy.ContentTypeSync"/>
  </ds:schemaRefs>
</ds:datastoreItem>
</file>

<file path=customXml/itemProps3.xml><?xml version="1.0" encoding="utf-8"?>
<ds:datastoreItem xmlns:ds="http://schemas.openxmlformats.org/officeDocument/2006/customXml" ds:itemID="{EC292987-24D4-4DE2-A5B2-F962CAC680FF}">
  <ds:schemaRefs>
    <ds:schemaRef ds:uri="http://purl.org/dc/elements/1.1/"/>
    <ds:schemaRef ds:uri="http://purl.org/dc/terms/"/>
    <ds:schemaRef ds:uri="aef4eaf4-5994-4be9-9ef3-eb5c9d9c9ff0"/>
    <ds:schemaRef ds:uri="http://schemas.microsoft.com/office/2006/documentManagement/types"/>
    <ds:schemaRef ds:uri="http://www.w3.org/XML/1998/namespace"/>
    <ds:schemaRef ds:uri="http://schemas.microsoft.com/office/infopath/2007/PartnerControls"/>
    <ds:schemaRef ds:uri="http://purl.org/dc/dcmitype/"/>
    <ds:schemaRef ds:uri="6f7b4a7f-d44a-4f65-a9aa-96ec94e426e4"/>
    <ds:schemaRef ds:uri="http://schemas.openxmlformats.org/package/2006/metadata/core-properties"/>
    <ds:schemaRef ds:uri="7277e629-ea66-4f6d-b13d-4f54cfd6ddce"/>
    <ds:schemaRef ds:uri="http://schemas.microsoft.com/office/2006/metadata/properties"/>
  </ds:schemaRefs>
</ds:datastoreItem>
</file>

<file path=customXml/itemProps4.xml><?xml version="1.0" encoding="utf-8"?>
<ds:datastoreItem xmlns:ds="http://schemas.openxmlformats.org/officeDocument/2006/customXml" ds:itemID="{9DCFCA17-35EF-4C68-B7D6-7F8D2B4EAA75}">
  <ds:schemaRefs>
    <ds:schemaRef ds:uri="http://schemas.microsoft.com/sharepoint/v3/contenttype/forms"/>
  </ds:schemaRefs>
</ds:datastoreItem>
</file>

<file path=docMetadata/LabelInfo.xml><?xml version="1.0" encoding="utf-8"?>
<clbl:labelList xmlns:clbl="http://schemas.microsoft.com/office/2020/mipLabelMetadata">
  <clbl:label id="{58cf86ee-526f-4536-9daf-d1ee8064d50e}" enabled="1" method="Standard" siteId="{a1a39996-f913-4016-a58a-361c60dec580}" removed="0"/>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
  <TotalTime>105514</TotalTime>
  <Words>8839</Words>
  <Application>Microsoft Office PowerPoint</Application>
  <PresentationFormat>Widescreen</PresentationFormat>
  <Paragraphs>726</Paragraphs>
  <Slides>47</Slides>
  <Notes>14</Notes>
  <HiddenSlides>0</HiddenSlides>
  <MMClips>0</MMClips>
  <ScaleCrop>false</ScaleCrop>
  <HeadingPairs>
    <vt:vector size="8" baseType="variant">
      <vt:variant>
        <vt:lpstr>Fonts Used</vt:lpstr>
      </vt:variant>
      <vt:variant>
        <vt:i4>14</vt:i4>
      </vt:variant>
      <vt:variant>
        <vt:lpstr>Theme</vt:lpstr>
      </vt:variant>
      <vt:variant>
        <vt:i4>5</vt:i4>
      </vt:variant>
      <vt:variant>
        <vt:lpstr>Embedded OLE Servers</vt:lpstr>
      </vt:variant>
      <vt:variant>
        <vt:i4>2</vt:i4>
      </vt:variant>
      <vt:variant>
        <vt:lpstr>Slide Titles</vt:lpstr>
      </vt:variant>
      <vt:variant>
        <vt:i4>47</vt:i4>
      </vt:variant>
    </vt:vector>
  </HeadingPairs>
  <TitlesOfParts>
    <vt:vector size="68" baseType="lpstr">
      <vt:lpstr>Apex New Bold</vt:lpstr>
      <vt:lpstr>Apex New Book</vt:lpstr>
      <vt:lpstr>Apex New Light</vt:lpstr>
      <vt:lpstr>Apex New Medium</vt:lpstr>
      <vt:lpstr>Apex New Medium Italic</vt:lpstr>
      <vt:lpstr>Arial</vt:lpstr>
      <vt:lpstr>Arial Narrow</vt:lpstr>
      <vt:lpstr>Calibri</vt:lpstr>
      <vt:lpstr>Courier New</vt:lpstr>
      <vt:lpstr>Symbol</vt:lpstr>
      <vt:lpstr>Tahoma</vt:lpstr>
      <vt:lpstr>Tahoma Regular</vt:lpstr>
      <vt:lpstr>Times New Roman</vt:lpstr>
      <vt:lpstr>Wingdings</vt:lpstr>
      <vt:lpstr>19_TEMPLATE MASTER</vt:lpstr>
      <vt:lpstr>12_TEMPLATE MASTER</vt:lpstr>
      <vt:lpstr>13_TEMPLATE MASTER</vt:lpstr>
      <vt:lpstr>4_TEMPLATE MASTER</vt:lpstr>
      <vt:lpstr>2_TEMPLATE MASTER</vt:lpstr>
      <vt:lpstr>think-cell Slide</vt:lpstr>
      <vt:lpstr>Worksheet</vt:lpstr>
      <vt:lpstr>NON-COMPULSORY BRIEFING SESSION FOR THE SUPPLY OF REFINED BULK FUEL, NATIONALLY, FOR A PERIOD OF FIVE (5) YEARS  </vt:lpstr>
      <vt:lpstr>PowerPoint Presentation</vt:lpstr>
      <vt:lpstr>1. Welcome, Introduction &amp; Disclaimer</vt:lpstr>
      <vt:lpstr>PowerPoint Presentation</vt:lpstr>
      <vt:lpstr>2. Key Points and General Information (Continued)</vt:lpstr>
      <vt:lpstr>2. Key Points and General Information (Continued)</vt:lpstr>
      <vt:lpstr>3. Scope of Requirements</vt:lpstr>
      <vt:lpstr>3. Scope of Requirements (Continued)</vt:lpstr>
      <vt:lpstr>3. Scope of Requirements (Continued)</vt:lpstr>
      <vt:lpstr>3. Scope of Requirements (Continued)</vt:lpstr>
      <vt:lpstr>3. Scope of Requirements (Continued)</vt:lpstr>
      <vt:lpstr>3. Scope of Requirements (Continued)</vt:lpstr>
      <vt:lpstr>3. Scope of Requirements (Continued)</vt:lpstr>
      <vt:lpstr>3. Scope of Requirements (Continued)</vt:lpstr>
      <vt:lpstr>3. Scope of Requirements (Continued)</vt:lpstr>
      <vt:lpstr>4.1 B-BBEE Overview</vt:lpstr>
      <vt:lpstr>PowerPoint Presentation</vt:lpstr>
      <vt:lpstr>PowerPoint Presentation</vt:lpstr>
      <vt:lpstr>4.4 Evaluation and Weighted Scoring</vt:lpstr>
      <vt:lpstr>  Transformational Specific Goals as per Transnet Preferential Procurement Policy (TPPP)</vt:lpstr>
      <vt:lpstr>Transformational Specific Goals as per Transnet Preferential Procurement Policy (TPPP)</vt:lpstr>
      <vt:lpstr>  VALID SWORN AFFIDAVIT</vt:lpstr>
      <vt:lpstr>                                                                                           COMMON MISTAKES </vt:lpstr>
      <vt:lpstr>PowerPoint Presentation</vt:lpstr>
      <vt:lpstr>5.1. Administrative Responsiveness</vt:lpstr>
      <vt:lpstr>5.1 Administrative Responsiveness (Continued)</vt:lpstr>
      <vt:lpstr>5.1 Administrative Responsiveness (Continued)</vt:lpstr>
      <vt:lpstr>5.2 Substantive Responsiveness</vt:lpstr>
      <vt:lpstr>PowerPoint Presentation</vt:lpstr>
      <vt:lpstr>6. Technical Evaluation Criteria</vt:lpstr>
      <vt:lpstr>6. Technical Evaluation Criteria (Continued)</vt:lpstr>
      <vt:lpstr>6. Technical Evaluation Criteria (Continued)</vt:lpstr>
      <vt:lpstr>6. Technical Evaluation Criteria (Continued)</vt:lpstr>
      <vt:lpstr>6. Technical Evaluation Criteria (Continued)</vt:lpstr>
      <vt:lpstr>6. Technical Evaluation Criteria (Continued)</vt:lpstr>
      <vt:lpstr>6. Technical Evaluation Criteria (Continued)</vt:lpstr>
      <vt:lpstr>6. Technical Evaluation (Continued)</vt:lpstr>
      <vt:lpstr>PowerPoint Presentation</vt:lpstr>
      <vt:lpstr>7.2 Price and Specific Goals Scoring</vt:lpstr>
      <vt:lpstr>PowerPoint Presentation</vt:lpstr>
      <vt:lpstr>8.2 Objective Criteria</vt:lpstr>
      <vt:lpstr>8.2 Objective Criteria (Continued)</vt:lpstr>
      <vt:lpstr>8.2 Objective Criteria (Continued)</vt:lpstr>
      <vt:lpstr>PowerPoint Presentation</vt:lpstr>
      <vt:lpstr>9.1 How to Improve Success of Bid Submission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Caren.VanRooyen@transnet.net</dc:creator>
  <cp:lastModifiedBy>Lerato Ramoyada     Transnet Corporate    JHB</cp:lastModifiedBy>
  <cp:revision>8720</cp:revision>
  <dcterms:created xsi:type="dcterms:W3CDTF">2020-05-19T16:46:16Z</dcterms:created>
  <dcterms:modified xsi:type="dcterms:W3CDTF">2026-08-24T11:59:16Z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0x01010029EC79FEB16AC14E9000F6CFE00C5A82</vt:lpwstr>
  </property>
  <property fmtid="{D5CDD505-2E9C-101B-9397-08002B2CF9AE}" pid="3" name="MSIP_Label_58cf86ee-526f-4536-9daf-d1ee8064d50e_Enabled">
    <vt:lpwstr>true</vt:lpwstr>
  </property>
  <property fmtid="{D5CDD505-2E9C-101B-9397-08002B2CF9AE}" pid="4" name="MSIP_Label_58cf86ee-526f-4536-9daf-d1ee8064d50e_SetDate">
    <vt:lpwstr>2025-02-18T06:51:18Z</vt:lpwstr>
  </property>
  <property fmtid="{D5CDD505-2E9C-101B-9397-08002B2CF9AE}" pid="5" name="MSIP_Label_58cf86ee-526f-4536-9daf-d1ee8064d50e_Method">
    <vt:lpwstr>Standard</vt:lpwstr>
  </property>
  <property fmtid="{D5CDD505-2E9C-101B-9397-08002B2CF9AE}" pid="6" name="MSIP_Label_58cf86ee-526f-4536-9daf-d1ee8064d50e_Name">
    <vt:lpwstr>Internal Only Information</vt:lpwstr>
  </property>
  <property fmtid="{D5CDD505-2E9C-101B-9397-08002B2CF9AE}" pid="7" name="MSIP_Label_58cf86ee-526f-4536-9daf-d1ee8064d50e_SiteId">
    <vt:lpwstr>a1a39996-f913-4016-a58a-361c60dec580</vt:lpwstr>
  </property>
  <property fmtid="{D5CDD505-2E9C-101B-9397-08002B2CF9AE}" pid="8" name="MSIP_Label_58cf86ee-526f-4536-9daf-d1ee8064d50e_ActionId">
    <vt:lpwstr>8d3549a1-ca76-4c98-ad02-2d24b81e0f8b</vt:lpwstr>
  </property>
  <property fmtid="{D5CDD505-2E9C-101B-9397-08002B2CF9AE}" pid="9" name="MSIP_Label_58cf86ee-526f-4536-9daf-d1ee8064d50e_ContentBits">
    <vt:lpwstr>0</vt:lpwstr>
  </property>
</Properties>
</file>